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67" r:id="rId19"/>
    <p:sldId id="277" r:id="rId20"/>
    <p:sldId id="268" r:id="rId21"/>
    <p:sldId id="269" r:id="rId22"/>
    <p:sldId id="270" r:id="rId23"/>
    <p:sldId id="271" r:id="rId24"/>
    <p:sldId id="272" r:id="rId25"/>
    <p:sldId id="273" r:id="rId26"/>
    <p:sldId id="278" r:id="rId27"/>
    <p:sldId id="274" r:id="rId28"/>
    <p:sldId id="295" r:id="rId29"/>
    <p:sldId id="279" r:id="rId30"/>
    <p:sldId id="280" r:id="rId31"/>
    <p:sldId id="281" r:id="rId32"/>
    <p:sldId id="282" r:id="rId33"/>
    <p:sldId id="283" r:id="rId34"/>
    <p:sldId id="296" r:id="rId35"/>
    <p:sldId id="276" r:id="rId36"/>
  </p:sldIdLst>
  <p:sldSz cx="9144000" cy="6858000" type="screen4x3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7" autoAdjust="0"/>
    <p:restoredTop sz="94660"/>
  </p:normalViewPr>
  <p:slideViewPr>
    <p:cSldViewPr snapToGrid="0">
      <p:cViewPr>
        <p:scale>
          <a:sx n="123" d="100"/>
          <a:sy n="123" d="100"/>
        </p:scale>
        <p:origin x="1008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1130760" y="2404440"/>
            <a:ext cx="5825880" cy="164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130760" y="2404440"/>
            <a:ext cx="5825880" cy="164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130760" y="2404440"/>
            <a:ext cx="5825880" cy="164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5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59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130760" y="2404440"/>
            <a:ext cx="5825880" cy="164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130760" y="2404440"/>
            <a:ext cx="5825880" cy="164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1130760" y="2404440"/>
            <a:ext cx="5825880" cy="164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130760" y="2404440"/>
            <a:ext cx="5825880" cy="164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subTitle"/>
          </p:nvPr>
        </p:nvSpPr>
        <p:spPr>
          <a:xfrm>
            <a:off x="1130760" y="2404440"/>
            <a:ext cx="5825880" cy="7629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130760" y="2404440"/>
            <a:ext cx="5825880" cy="164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130760" y="2404440"/>
            <a:ext cx="5825880" cy="164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130760" y="2404440"/>
            <a:ext cx="5825880" cy="164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130760" y="2404440"/>
            <a:ext cx="5825880" cy="164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130760" y="2404440"/>
            <a:ext cx="5825880" cy="164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130760" y="2404440"/>
            <a:ext cx="5825880" cy="164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0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130760" y="2404440"/>
            <a:ext cx="5825880" cy="164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0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0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130760" y="2404440"/>
            <a:ext cx="5825880" cy="164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130760" y="2404440"/>
            <a:ext cx="5825880" cy="164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130760" y="2404440"/>
            <a:ext cx="5825880" cy="164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subTitle"/>
          </p:nvPr>
        </p:nvSpPr>
        <p:spPr>
          <a:xfrm>
            <a:off x="1130760" y="2404440"/>
            <a:ext cx="5825880" cy="7629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130760" y="2404440"/>
            <a:ext cx="5825880" cy="164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130760" y="2404440"/>
            <a:ext cx="5825880" cy="164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130760" y="2404440"/>
            <a:ext cx="5825880" cy="164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1"/>
          <p:cNvGrpSpPr/>
          <p:nvPr/>
        </p:nvGrpSpPr>
        <p:grpSpPr>
          <a:xfrm>
            <a:off x="-8640" y="-8640"/>
            <a:ext cx="9169200" cy="6874560"/>
            <a:chOff x="-8640" y="-8640"/>
            <a:chExt cx="9169200" cy="6874560"/>
          </a:xfrm>
        </p:grpSpPr>
        <p:sp>
          <p:nvSpPr>
            <p:cNvPr id="25" name="CustomShape 2"/>
            <p:cNvSpPr/>
            <p:nvPr/>
          </p:nvSpPr>
          <p:spPr>
            <a:xfrm>
              <a:off x="-8640" y="4013280"/>
              <a:ext cx="456480" cy="2852640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>
              <a:outerShdw blurRad="3810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" name="Line 3"/>
            <p:cNvSpPr/>
            <p:nvPr/>
          </p:nvSpPr>
          <p:spPr>
            <a:xfrm flipV="1">
              <a:off x="5130720" y="4175280"/>
              <a:ext cx="4022280" cy="2682720"/>
            </a:xfrm>
            <a:prstGeom prst="line">
              <a:avLst/>
            </a:prstGeom>
            <a:ln w="9360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" name="Line 4"/>
            <p:cNvSpPr/>
            <p:nvPr/>
          </p:nvSpPr>
          <p:spPr>
            <a:xfrm>
              <a:off x="7042680" y="0"/>
              <a:ext cx="1218960" cy="6858000"/>
            </a:xfrm>
            <a:prstGeom prst="line">
              <a:avLst/>
            </a:prstGeom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4" name="CustomShape 5"/>
            <p:cNvSpPr/>
            <p:nvPr/>
          </p:nvSpPr>
          <p:spPr>
            <a:xfrm>
              <a:off x="6891840" y="0"/>
              <a:ext cx="2268720" cy="6865920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3810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" name="CustomShape 6"/>
            <p:cNvSpPr/>
            <p:nvPr/>
          </p:nvSpPr>
          <p:spPr>
            <a:xfrm>
              <a:off x="7205040" y="-8640"/>
              <a:ext cx="1947600" cy="6865920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0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" name="CustomShape 7"/>
            <p:cNvSpPr/>
            <p:nvPr/>
          </p:nvSpPr>
          <p:spPr>
            <a:xfrm>
              <a:off x="6638040" y="3920040"/>
              <a:ext cx="2512800" cy="2937240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>
              <a:outerShdw blurRad="3810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" name="CustomShape 8"/>
            <p:cNvSpPr/>
            <p:nvPr/>
          </p:nvSpPr>
          <p:spPr>
            <a:xfrm>
              <a:off x="7010280" y="-8640"/>
              <a:ext cx="2142000" cy="6865920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>
              <a:outerShdw blurRad="3810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8" name="CustomShape 9"/>
            <p:cNvSpPr/>
            <p:nvPr/>
          </p:nvSpPr>
          <p:spPr>
            <a:xfrm>
              <a:off x="8295840" y="-8640"/>
              <a:ext cx="856800" cy="6865920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3810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8077320" y="-8640"/>
              <a:ext cx="1065960" cy="6865920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>
              <a:outerShdw blurRad="3810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8060400" y="4893840"/>
              <a:ext cx="1093320" cy="1963440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3810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grpSp>
        <p:nvGrpSpPr>
          <p:cNvPr id="11" name="Group 12"/>
          <p:cNvGrpSpPr/>
          <p:nvPr/>
        </p:nvGrpSpPr>
        <p:grpSpPr>
          <a:xfrm>
            <a:off x="-8640" y="-8640"/>
            <a:ext cx="9169200" cy="6874560"/>
            <a:chOff x="-8640" y="-8640"/>
            <a:chExt cx="9169200" cy="6874560"/>
          </a:xfrm>
        </p:grpSpPr>
        <p:sp>
          <p:nvSpPr>
            <p:cNvPr id="12" name="Line 13"/>
            <p:cNvSpPr/>
            <p:nvPr/>
          </p:nvSpPr>
          <p:spPr>
            <a:xfrm flipV="1">
              <a:off x="5130720" y="4175280"/>
              <a:ext cx="4022280" cy="2682720"/>
            </a:xfrm>
            <a:prstGeom prst="line">
              <a:avLst/>
            </a:prstGeom>
            <a:ln w="9360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3" name="Line 14"/>
            <p:cNvSpPr/>
            <p:nvPr/>
          </p:nvSpPr>
          <p:spPr>
            <a:xfrm>
              <a:off x="7042680" y="0"/>
              <a:ext cx="1218960" cy="6858000"/>
            </a:xfrm>
            <a:prstGeom prst="line">
              <a:avLst/>
            </a:prstGeom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4" name="CustomShape 15"/>
            <p:cNvSpPr/>
            <p:nvPr/>
          </p:nvSpPr>
          <p:spPr>
            <a:xfrm>
              <a:off x="6891840" y="0"/>
              <a:ext cx="2268720" cy="6865920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3810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7205040" y="-8640"/>
              <a:ext cx="1947600" cy="6865920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0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6638040" y="3920040"/>
              <a:ext cx="2512800" cy="2937240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>
              <a:outerShdw blurRad="3810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7010280" y="-8640"/>
              <a:ext cx="2142000" cy="6865920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>
              <a:outerShdw blurRad="3810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8295840" y="-8640"/>
              <a:ext cx="856800" cy="6865920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3810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9" name="CustomShape 20"/>
            <p:cNvSpPr/>
            <p:nvPr/>
          </p:nvSpPr>
          <p:spPr>
            <a:xfrm>
              <a:off x="8077320" y="-8640"/>
              <a:ext cx="1065960" cy="6865920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>
              <a:outerShdw blurRad="3810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0" name="CustomShape 21"/>
            <p:cNvSpPr/>
            <p:nvPr/>
          </p:nvSpPr>
          <p:spPr>
            <a:xfrm>
              <a:off x="8060400" y="4893840"/>
              <a:ext cx="1093320" cy="1963440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3810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1" name="CustomShape 22"/>
            <p:cNvSpPr/>
            <p:nvPr/>
          </p:nvSpPr>
          <p:spPr>
            <a:xfrm>
              <a:off x="-8640" y="-8640"/>
              <a:ext cx="862920" cy="5697360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>
              <a:outerShdw blurRad="3810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22" name="PlaceHolder 23"/>
          <p:cNvSpPr>
            <a:spLocks noGrp="1"/>
          </p:cNvSpPr>
          <p:nvPr>
            <p:ph type="title"/>
          </p:nvPr>
        </p:nvSpPr>
        <p:spPr>
          <a:xfrm>
            <a:off x="1130760" y="2404440"/>
            <a:ext cx="5825880" cy="16455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3" name="PlaceHolder 2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-8640" y="-8640"/>
            <a:ext cx="9169200" cy="6874560"/>
            <a:chOff x="-8640" y="-8640"/>
            <a:chExt cx="9169200" cy="6874560"/>
          </a:xfrm>
        </p:grpSpPr>
        <p:sp>
          <p:nvSpPr>
            <p:cNvPr id="61" name="CustomShape 2"/>
            <p:cNvSpPr/>
            <p:nvPr/>
          </p:nvSpPr>
          <p:spPr>
            <a:xfrm>
              <a:off x="-8640" y="4013280"/>
              <a:ext cx="456480" cy="2852640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>
              <a:outerShdw blurRad="3810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2" name="Line 3"/>
            <p:cNvSpPr/>
            <p:nvPr/>
          </p:nvSpPr>
          <p:spPr>
            <a:xfrm flipV="1">
              <a:off x="5130720" y="4175280"/>
              <a:ext cx="4022280" cy="2682720"/>
            </a:xfrm>
            <a:prstGeom prst="line">
              <a:avLst/>
            </a:prstGeom>
            <a:ln w="9360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63" name="Line 4"/>
            <p:cNvSpPr/>
            <p:nvPr/>
          </p:nvSpPr>
          <p:spPr>
            <a:xfrm>
              <a:off x="7042680" y="0"/>
              <a:ext cx="1218960" cy="6858000"/>
            </a:xfrm>
            <a:prstGeom prst="line">
              <a:avLst/>
            </a:prstGeom>
            <a:ln w="936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64" name="CustomShape 5"/>
            <p:cNvSpPr/>
            <p:nvPr/>
          </p:nvSpPr>
          <p:spPr>
            <a:xfrm>
              <a:off x="6891840" y="0"/>
              <a:ext cx="2268720" cy="6865920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3810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5" name="CustomShape 6"/>
            <p:cNvSpPr/>
            <p:nvPr/>
          </p:nvSpPr>
          <p:spPr>
            <a:xfrm>
              <a:off x="7205040" y="-8640"/>
              <a:ext cx="1947600" cy="6865920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0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6" name="CustomShape 7"/>
            <p:cNvSpPr/>
            <p:nvPr/>
          </p:nvSpPr>
          <p:spPr>
            <a:xfrm>
              <a:off x="6638040" y="3920040"/>
              <a:ext cx="2512800" cy="2937240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>
              <a:outerShdw blurRad="3810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7" name="CustomShape 8"/>
            <p:cNvSpPr/>
            <p:nvPr/>
          </p:nvSpPr>
          <p:spPr>
            <a:xfrm>
              <a:off x="7010280" y="-8640"/>
              <a:ext cx="2142000" cy="6865920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>
              <a:outerShdw blurRad="3810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8" name="CustomShape 9"/>
            <p:cNvSpPr/>
            <p:nvPr/>
          </p:nvSpPr>
          <p:spPr>
            <a:xfrm>
              <a:off x="8295840" y="-8640"/>
              <a:ext cx="856800" cy="6865920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3810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9" name="CustomShape 10"/>
            <p:cNvSpPr/>
            <p:nvPr/>
          </p:nvSpPr>
          <p:spPr>
            <a:xfrm>
              <a:off x="8077320" y="-8640"/>
              <a:ext cx="1065960" cy="6865920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>
              <a:outerShdw blurRad="3810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0" name="CustomShape 11"/>
            <p:cNvSpPr/>
            <p:nvPr/>
          </p:nvSpPr>
          <p:spPr>
            <a:xfrm>
              <a:off x="8060400" y="4893840"/>
              <a:ext cx="1093320" cy="1963440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38100" dist="2556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71" name="PlaceHolder 1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72" name="PlaceHolder 1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eadlinereminder.wordpress.com/" TargetMode="External"/><Relationship Id="rId2" Type="http://schemas.openxmlformats.org/officeDocument/2006/relationships/hyperlink" Target="https://github.com/Kalkihe/Deminder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eadlinereminder.wordpress.com/2019/06/11/installation-and-user-tests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1130760" y="2404440"/>
            <a:ext cx="5825880" cy="164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r>
              <a:rPr lang="de-DE" sz="5400" b="0" strike="noStrike" spc="-1">
                <a:solidFill>
                  <a:srgbClr val="D34817"/>
                </a:solidFill>
                <a:latin typeface="Trebuchet MS"/>
              </a:rPr>
              <a:t>Deminder</a:t>
            </a:r>
            <a:endParaRPr lang="de-DE" sz="5400" b="0" strike="noStrike" spc="-1"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1130760" y="4050720"/>
            <a:ext cx="5825880" cy="109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  <a:spcBef>
                <a:spcPts val="1001"/>
              </a:spcBef>
            </a:pPr>
            <a:r>
              <a:rPr lang="de-DE" sz="2000" b="0" strike="noStrike" spc="-1" dirty="0">
                <a:solidFill>
                  <a:srgbClr val="808080"/>
                </a:solidFill>
                <a:latin typeface="Trebuchet MS"/>
              </a:rPr>
              <a:t>An </a:t>
            </a:r>
            <a:r>
              <a:rPr lang="de-DE" sz="2000" b="0" strike="noStrike" spc="-1" dirty="0" err="1">
                <a:solidFill>
                  <a:srgbClr val="808080"/>
                </a:solidFill>
                <a:latin typeface="Trebuchet MS"/>
              </a:rPr>
              <a:t>app</a:t>
            </a:r>
            <a:r>
              <a:rPr lang="de-DE" sz="2000" b="0" strike="noStrike" spc="-1" dirty="0">
                <a:solidFill>
                  <a:srgbClr val="808080"/>
                </a:solidFill>
                <a:latin typeface="Trebuchet MS"/>
              </a:rPr>
              <a:t> </a:t>
            </a:r>
            <a:r>
              <a:rPr lang="de-DE" sz="2000" b="0" strike="noStrike" spc="-1" dirty="0" err="1">
                <a:solidFill>
                  <a:srgbClr val="808080"/>
                </a:solidFill>
                <a:latin typeface="Trebuchet MS"/>
              </a:rPr>
              <a:t>that</a:t>
            </a:r>
            <a:r>
              <a:rPr lang="de-DE" sz="2000" b="0" strike="noStrike" spc="-1" dirty="0">
                <a:solidFill>
                  <a:srgbClr val="808080"/>
                </a:solidFill>
                <a:latin typeface="Trebuchet MS"/>
              </a:rPr>
              <a:t> </a:t>
            </a:r>
            <a:r>
              <a:rPr lang="de-DE" sz="2000" b="0" strike="noStrike" spc="-1" dirty="0" err="1">
                <a:solidFill>
                  <a:srgbClr val="808080"/>
                </a:solidFill>
                <a:latin typeface="Trebuchet MS"/>
              </a:rPr>
              <a:t>reminds</a:t>
            </a:r>
            <a:r>
              <a:rPr lang="de-DE" sz="2000" b="0" strike="noStrike" spc="-1" dirty="0">
                <a:solidFill>
                  <a:srgbClr val="808080"/>
                </a:solidFill>
                <a:latin typeface="Trebuchet MS"/>
              </a:rPr>
              <a:t> </a:t>
            </a:r>
            <a:r>
              <a:rPr lang="de-DE" sz="2000" b="0" strike="noStrike" spc="-1" dirty="0" err="1">
                <a:solidFill>
                  <a:srgbClr val="808080"/>
                </a:solidFill>
                <a:latin typeface="Trebuchet MS"/>
              </a:rPr>
              <a:t>you</a:t>
            </a:r>
            <a:r>
              <a:rPr lang="de-DE" sz="2000" b="0" strike="noStrike" spc="-1" dirty="0">
                <a:solidFill>
                  <a:srgbClr val="808080"/>
                </a:solidFill>
                <a:latin typeface="Trebuchet MS"/>
              </a:rPr>
              <a:t> </a:t>
            </a:r>
            <a:r>
              <a:rPr lang="de-DE" sz="2000" b="0" strike="noStrike" spc="-1" dirty="0" err="1">
                <a:solidFill>
                  <a:srgbClr val="808080"/>
                </a:solidFill>
                <a:latin typeface="Trebuchet MS"/>
              </a:rPr>
              <a:t>of</a:t>
            </a:r>
            <a:r>
              <a:rPr lang="de-DE" sz="2000" b="0" strike="noStrike" spc="-1" dirty="0">
                <a:solidFill>
                  <a:srgbClr val="808080"/>
                </a:solidFill>
                <a:latin typeface="Trebuchet MS"/>
              </a:rPr>
              <a:t> </a:t>
            </a:r>
            <a:r>
              <a:rPr lang="de-DE" sz="2000" b="0" strike="noStrike" spc="-1" dirty="0" err="1">
                <a:solidFill>
                  <a:srgbClr val="808080"/>
                </a:solidFill>
                <a:latin typeface="Trebuchet MS"/>
              </a:rPr>
              <a:t>your</a:t>
            </a:r>
            <a:r>
              <a:rPr lang="de-DE" sz="2000" b="0" strike="noStrike" spc="-1" dirty="0">
                <a:solidFill>
                  <a:srgbClr val="808080"/>
                </a:solidFill>
                <a:latin typeface="Trebuchet MS"/>
              </a:rPr>
              <a:t> </a:t>
            </a:r>
            <a:r>
              <a:rPr lang="de-DE" sz="2000" b="0" strike="noStrike" spc="-1" dirty="0" err="1">
                <a:solidFill>
                  <a:srgbClr val="808080"/>
                </a:solidFill>
                <a:latin typeface="Trebuchet MS"/>
              </a:rPr>
              <a:t>deadlines</a:t>
            </a:r>
            <a:endParaRPr lang="de-DE" sz="2000" b="0" strike="noStrike" spc="-1" dirty="0">
              <a:latin typeface="Arial"/>
            </a:endParaRPr>
          </a:p>
        </p:txBody>
      </p:sp>
      <p:sp>
        <p:nvSpPr>
          <p:cNvPr id="111" name="CustomShape 3"/>
          <p:cNvSpPr/>
          <p:nvPr/>
        </p:nvSpPr>
        <p:spPr>
          <a:xfrm>
            <a:off x="514080" y="6481440"/>
            <a:ext cx="63471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de-DE" sz="900" b="0" strike="noStrike" spc="-1">
                <a:solidFill>
                  <a:srgbClr val="A6A6A6"/>
                </a:solidFill>
                <a:latin typeface="Trebuchet MS"/>
              </a:rPr>
              <a:t>Thomas Malina – Tillmann Nünninghof – Natalie Busam – Lea Wegner </a:t>
            </a:r>
            <a:endParaRPr lang="de-DE" sz="900" b="0" strike="noStrike" spc="-1">
              <a:latin typeface="Arial"/>
            </a:endParaRPr>
          </a:p>
        </p:txBody>
      </p:sp>
      <p:pic>
        <p:nvPicPr>
          <p:cNvPr id="112" name="Grafik 6"/>
          <p:cNvPicPr/>
          <p:nvPr/>
        </p:nvPicPr>
        <p:blipFill>
          <a:blip r:embed="rId2"/>
          <a:stretch/>
        </p:blipFill>
        <p:spPr>
          <a:xfrm rot="1292400">
            <a:off x="7693560" y="329400"/>
            <a:ext cx="1097640" cy="1230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609480" y="609480"/>
            <a:ext cx="6347160" cy="132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3600" b="0" strike="noStrike" spc="-1" dirty="0">
                <a:solidFill>
                  <a:srgbClr val="D34817"/>
                </a:solidFill>
                <a:latin typeface="Trebuchet MS"/>
              </a:rPr>
              <a:t>Use </a:t>
            </a:r>
            <a:r>
              <a:rPr lang="de-DE" sz="3600" b="0" strike="noStrike" spc="-1" dirty="0" err="1">
                <a:solidFill>
                  <a:srgbClr val="D34817"/>
                </a:solidFill>
                <a:latin typeface="Trebuchet MS"/>
              </a:rPr>
              <a:t>case</a:t>
            </a:r>
            <a:r>
              <a:rPr lang="de-DE" sz="3600" spc="-1" dirty="0">
                <a:solidFill>
                  <a:srgbClr val="D34817"/>
                </a:solidFill>
                <a:latin typeface="Trebuchet MS"/>
              </a:rPr>
              <a:t> – Widget</a:t>
            </a:r>
            <a:endParaRPr lang="de-DE" sz="3600" b="0" strike="noStrike" spc="-1" dirty="0"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514080" y="6481440"/>
            <a:ext cx="63471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de-DE" sz="900" b="0" strike="noStrike" spc="-1">
                <a:solidFill>
                  <a:srgbClr val="A6A6A6"/>
                </a:solidFill>
                <a:latin typeface="Trebuchet MS"/>
              </a:rPr>
              <a:t>Thomas Malina – Tillmann Nünninghof – Natalie Busam – Lea Wegner </a:t>
            </a:r>
            <a:endParaRPr lang="de-DE" sz="900" b="0" strike="noStrike" spc="-1">
              <a:latin typeface="Arial"/>
            </a:endParaRPr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A1CF51F-734F-4E8B-A18C-EE80E5368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81" y="1597519"/>
            <a:ext cx="6657594" cy="254208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D3DDF01-6C12-4876-9ECF-D766D4129A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253"/>
          <a:stretch/>
        </p:blipFill>
        <p:spPr>
          <a:xfrm>
            <a:off x="4243138" y="3691216"/>
            <a:ext cx="2549610" cy="23451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241031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609480" y="609480"/>
            <a:ext cx="6347160" cy="132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</a:pPr>
            <a:r>
              <a:rPr lang="de-DE" sz="3600" b="0" strike="noStrike" spc="-1">
                <a:solidFill>
                  <a:srgbClr val="D34817"/>
                </a:solidFill>
                <a:latin typeface="Trebuchet MS"/>
              </a:rPr>
              <a:t>Software Requirements Specification</a:t>
            </a:r>
            <a:endParaRPr lang="de-DE" sz="3600" b="0" strike="noStrike" spc="-1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609480" y="2160720"/>
            <a:ext cx="6347160" cy="388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de-DE" sz="2000" b="1" strike="noStrike" spc="-1" dirty="0" err="1">
                <a:solidFill>
                  <a:srgbClr val="404040"/>
                </a:solidFill>
                <a:latin typeface="Trebuchet MS"/>
              </a:rPr>
              <a:t>Scope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:</a:t>
            </a:r>
            <a:endParaRPr lang="de-DE" sz="20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D34817"/>
              </a:buClr>
              <a:buSzPct val="80000"/>
              <a:buFont typeface="Wingdings 3" charset="2"/>
              <a:buChar char=""/>
            </a:pP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remind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the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user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of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upcoming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deadlines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 such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as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exams</a:t>
            </a:r>
            <a:endParaRPr lang="de-DE" sz="20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D34817"/>
              </a:buClr>
              <a:buSzPct val="80000"/>
              <a:buFont typeface="Wingdings 3" charset="2"/>
              <a:buChar char=""/>
            </a:pP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overview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to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show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 all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your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deadlines</a:t>
            </a:r>
            <a:endParaRPr lang="de-DE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de-DE" sz="2000" b="1" strike="noStrike" spc="-1" dirty="0" err="1">
                <a:solidFill>
                  <a:srgbClr val="404040"/>
                </a:solidFill>
                <a:latin typeface="Trebuchet MS"/>
              </a:rPr>
              <a:t>Functionality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:</a:t>
            </a:r>
            <a:endParaRPr lang="de-DE" sz="20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D34817"/>
              </a:buClr>
              <a:buSzPct val="80000"/>
              <a:buFont typeface="Wingdings 3" charset="2"/>
              <a:buChar char=""/>
            </a:pP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Create,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edit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,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show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,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delete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deadline</a:t>
            </a:r>
            <a:endParaRPr lang="de-DE" sz="20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D34817"/>
              </a:buClr>
              <a:buSzPct val="80000"/>
              <a:buFont typeface="Wingdings 3" charset="2"/>
              <a:buChar char=""/>
            </a:pP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Add,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show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 and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delete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subtasks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,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mark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subtasks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as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finished</a:t>
            </a:r>
            <a:endParaRPr lang="de-DE" sz="2000" b="0" strike="noStrike" spc="-1" dirty="0">
              <a:latin typeface="Arial"/>
            </a:endParaRPr>
          </a:p>
        </p:txBody>
      </p:sp>
      <p:sp>
        <p:nvSpPr>
          <p:cNvPr id="130" name="CustomShape 3"/>
          <p:cNvSpPr/>
          <p:nvPr/>
        </p:nvSpPr>
        <p:spPr>
          <a:xfrm>
            <a:off x="514080" y="6481440"/>
            <a:ext cx="63471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de-DE" sz="900" b="0" strike="noStrike" spc="-1">
                <a:solidFill>
                  <a:srgbClr val="A6A6A6"/>
                </a:solidFill>
                <a:latin typeface="Trebuchet MS"/>
              </a:rPr>
              <a:t>Thomas Malina – Tillmann Nünninghof – Natalie Busam – Lea Wegner </a:t>
            </a:r>
            <a:endParaRPr lang="de-DE" sz="9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609480" y="609480"/>
            <a:ext cx="6347160" cy="132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3600" b="0" strike="noStrike" spc="-1">
                <a:solidFill>
                  <a:srgbClr val="D34817"/>
                </a:solidFill>
                <a:latin typeface="Trebuchet MS"/>
              </a:rPr>
              <a:t>Non-functionals</a:t>
            </a:r>
            <a:endParaRPr lang="de-DE" sz="3600" b="0" strike="noStrike" spc="-1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609480" y="1572127"/>
            <a:ext cx="6347160" cy="47524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de-DE" sz="2000" b="1" strike="noStrike" spc="-1" dirty="0" err="1">
                <a:solidFill>
                  <a:srgbClr val="404040"/>
                </a:solidFill>
                <a:latin typeface="Trebuchet MS"/>
              </a:rPr>
              <a:t>Reliability</a:t>
            </a:r>
            <a:endParaRPr lang="de-DE" sz="20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D34817"/>
              </a:buClr>
              <a:buSzPct val="80000"/>
              <a:buFont typeface="Wingdings 3" charset="2"/>
              <a:buChar char=""/>
            </a:pP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Data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is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never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 lost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or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corrupted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,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acurate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 time,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app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always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active</a:t>
            </a:r>
            <a:endParaRPr lang="de-DE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de-DE" sz="2000" b="1" strike="noStrike" spc="-1" dirty="0">
                <a:solidFill>
                  <a:srgbClr val="404040"/>
                </a:solidFill>
                <a:latin typeface="Trebuchet MS"/>
              </a:rPr>
              <a:t>Performance</a:t>
            </a:r>
            <a:endParaRPr lang="de-DE" sz="20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D34817"/>
              </a:buClr>
              <a:buSzPct val="80000"/>
              <a:buFont typeface="Wingdings 3" charset="2"/>
              <a:buChar char=""/>
            </a:pP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Fast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loading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,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asynchronus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saving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,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low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response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 time</a:t>
            </a:r>
            <a:endParaRPr lang="de-DE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de-DE" sz="2000" b="1" strike="noStrike" spc="-1" dirty="0" err="1">
                <a:solidFill>
                  <a:srgbClr val="404040"/>
                </a:solidFill>
                <a:latin typeface="Trebuchet MS"/>
              </a:rPr>
              <a:t>Supportability</a:t>
            </a:r>
            <a:endParaRPr lang="de-DE" sz="20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D34817"/>
              </a:buClr>
              <a:buSzPct val="80000"/>
              <a:buFont typeface="Wingdings 3" charset="2"/>
              <a:buChar char=""/>
            </a:pP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Conventions,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clear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programm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structure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supporting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modularity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, clean code and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commits</a:t>
            </a:r>
            <a:endParaRPr lang="de-DE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de-DE" sz="2000" b="1" strike="noStrike" spc="-1" dirty="0">
                <a:solidFill>
                  <a:srgbClr val="404040"/>
                </a:solidFill>
                <a:latin typeface="Trebuchet MS"/>
              </a:rPr>
              <a:t>Design </a:t>
            </a:r>
            <a:r>
              <a:rPr lang="de-DE" sz="2000" b="1" strike="noStrike" spc="-1" dirty="0" err="1">
                <a:solidFill>
                  <a:srgbClr val="404040"/>
                </a:solidFill>
                <a:latin typeface="Trebuchet MS"/>
              </a:rPr>
              <a:t>constraints</a:t>
            </a:r>
            <a:endParaRPr lang="de-DE" sz="20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D34817"/>
              </a:buClr>
              <a:buSzPct val="80000"/>
              <a:buFont typeface="Wingdings 3" charset="2"/>
              <a:buChar char=""/>
            </a:pP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Java, Android Studio,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Git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,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YouTrack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,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Wordpress</a:t>
            </a:r>
            <a:endParaRPr lang="de-DE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de-DE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de-DE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de-DE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de-DE" sz="2000" b="0" strike="noStrike" spc="-1" dirty="0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514080" y="6481440"/>
            <a:ext cx="63471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de-DE" sz="900" b="0" strike="noStrike" spc="-1">
                <a:solidFill>
                  <a:srgbClr val="A6A6A6"/>
                </a:solidFill>
                <a:latin typeface="Trebuchet MS"/>
              </a:rPr>
              <a:t>Thomas Malina – Tillmann Nünninghof – Natalie Busam – Lea Wegner </a:t>
            </a:r>
            <a:endParaRPr lang="de-DE" sz="9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609480" y="609480"/>
            <a:ext cx="6347160" cy="132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3600" b="0" strike="noStrike" spc="-1" dirty="0">
                <a:solidFill>
                  <a:srgbClr val="D34817"/>
                </a:solidFill>
                <a:latin typeface="Trebuchet MS"/>
              </a:rPr>
              <a:t>Project </a:t>
            </a:r>
            <a:r>
              <a:rPr lang="de-DE" sz="3600" b="0" strike="noStrike" spc="-1" dirty="0" err="1">
                <a:solidFill>
                  <a:srgbClr val="D34817"/>
                </a:solidFill>
                <a:latin typeface="Trebuchet MS"/>
              </a:rPr>
              <a:t>Methodology</a:t>
            </a:r>
            <a:endParaRPr lang="de-DE" sz="3600" b="0" strike="noStrike" spc="-1" dirty="0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609480" y="1533525"/>
            <a:ext cx="6347160" cy="48101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de-DE" sz="2400" b="1" strike="noStrike" spc="-1" dirty="0">
                <a:solidFill>
                  <a:srgbClr val="404040"/>
                </a:solidFill>
                <a:latin typeface="Trebuchet MS"/>
              </a:rPr>
              <a:t>Tool</a:t>
            </a:r>
            <a:endParaRPr lang="de-DE" sz="24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D34817"/>
              </a:buClr>
              <a:buSzPct val="80000"/>
              <a:buFont typeface="Wingdings 3" charset="2"/>
              <a:buChar char=""/>
            </a:pP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YouTrack</a:t>
            </a:r>
            <a:r>
              <a:rPr lang="de-DE" sz="24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endParaRPr lang="de-DE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de-DE" sz="2400" b="1" strike="noStrike" spc="-1" dirty="0">
                <a:solidFill>
                  <a:srgbClr val="404040"/>
                </a:solidFill>
                <a:latin typeface="Trebuchet MS"/>
              </a:rPr>
              <a:t>PM </a:t>
            </a:r>
            <a:r>
              <a:rPr lang="de-DE" sz="2400" b="1" strike="noStrike" spc="-1" dirty="0" err="1">
                <a:solidFill>
                  <a:srgbClr val="404040"/>
                </a:solidFill>
                <a:latin typeface="Trebuchet MS"/>
              </a:rPr>
              <a:t>method</a:t>
            </a:r>
            <a:endParaRPr lang="de-DE" sz="24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D34817"/>
              </a:buClr>
              <a:buSzPct val="80000"/>
              <a:buFont typeface="Wingdings 3" charset="2"/>
              <a:buChar char=""/>
            </a:pP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Scrum</a:t>
            </a:r>
            <a:endParaRPr lang="de-DE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de-DE" sz="2400" b="1" strike="noStrike" spc="-1" dirty="0" err="1">
                <a:solidFill>
                  <a:srgbClr val="404040"/>
                </a:solidFill>
                <a:latin typeface="Trebuchet MS"/>
              </a:rPr>
              <a:t>What</a:t>
            </a:r>
            <a:r>
              <a:rPr lang="de-DE" sz="2400" b="1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400" b="1" strike="noStrike" spc="-1" dirty="0" err="1">
                <a:solidFill>
                  <a:srgbClr val="404040"/>
                </a:solidFill>
                <a:latin typeface="Trebuchet MS"/>
              </a:rPr>
              <a:t>is</a:t>
            </a:r>
            <a:r>
              <a:rPr lang="de-DE" sz="2400" b="1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400" b="1" strike="noStrike" spc="-1" dirty="0" err="1">
                <a:solidFill>
                  <a:srgbClr val="404040"/>
                </a:solidFill>
                <a:latin typeface="Trebuchet MS"/>
              </a:rPr>
              <a:t>Scrum</a:t>
            </a:r>
            <a:r>
              <a:rPr lang="de-DE" sz="2400" b="1" strike="noStrike" spc="-1" dirty="0">
                <a:solidFill>
                  <a:srgbClr val="404040"/>
                </a:solidFill>
                <a:latin typeface="Trebuchet MS"/>
              </a:rPr>
              <a:t>?</a:t>
            </a:r>
            <a:endParaRPr lang="de-DE" sz="24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D34817"/>
              </a:buClr>
              <a:buSzPct val="80000"/>
              <a:buFont typeface="Wingdings 3" charset="2"/>
              <a:buChar char=""/>
            </a:pP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breaks</a:t>
            </a:r>
            <a:r>
              <a:rPr lang="de-DE" sz="2400" b="0" strike="noStrike" spc="-1" dirty="0">
                <a:solidFill>
                  <a:srgbClr val="404040"/>
                </a:solidFill>
                <a:latin typeface="Trebuchet MS"/>
              </a:rPr>
              <a:t> large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processes</a:t>
            </a:r>
            <a:r>
              <a:rPr lang="de-DE" sz="2400" b="0" strike="noStrike" spc="-1" dirty="0">
                <a:solidFill>
                  <a:srgbClr val="404040"/>
                </a:solidFill>
                <a:latin typeface="Trebuchet MS"/>
              </a:rPr>
              <a:t> down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into</a:t>
            </a:r>
            <a:r>
              <a:rPr lang="de-DE" sz="24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small</a:t>
            </a:r>
            <a:r>
              <a:rPr lang="de-DE" sz="24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pieces</a:t>
            </a:r>
            <a:r>
              <a:rPr lang="de-DE" sz="2400" b="0" strike="noStrike" spc="-1" dirty="0">
                <a:solidFill>
                  <a:srgbClr val="404040"/>
                </a:solidFill>
                <a:latin typeface="Trebuchet MS"/>
              </a:rPr>
              <a:t> in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order</a:t>
            </a:r>
            <a:r>
              <a:rPr lang="de-DE" sz="24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to</a:t>
            </a:r>
            <a:r>
              <a:rPr lang="de-DE" sz="2400" b="0" strike="noStrike" spc="-1" dirty="0">
                <a:solidFill>
                  <a:srgbClr val="404040"/>
                </a:solidFill>
                <a:latin typeface="Trebuchet MS"/>
              </a:rPr>
              <a:t> streamline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efficiency</a:t>
            </a:r>
            <a:endParaRPr lang="de-DE" sz="24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D34817"/>
              </a:buClr>
              <a:buSzPct val="80000"/>
              <a:buFont typeface="Wingdings 3" charset="2"/>
              <a:buChar char=""/>
            </a:pPr>
            <a:r>
              <a:rPr lang="de-DE" sz="2400" b="0" strike="noStrike" spc="-1" dirty="0">
                <a:solidFill>
                  <a:srgbClr val="404040"/>
                </a:solidFill>
                <a:latin typeface="Trebuchet MS"/>
              </a:rPr>
              <a:t>Time-tracking</a:t>
            </a:r>
            <a:endParaRPr lang="de-DE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de-DE" sz="2400" b="1" strike="noStrike" spc="-1" dirty="0">
                <a:solidFill>
                  <a:srgbClr val="404040"/>
                </a:solidFill>
                <a:latin typeface="Trebuchet MS"/>
              </a:rPr>
              <a:t>Advantages</a:t>
            </a:r>
            <a:endParaRPr lang="de-DE" sz="24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D34817"/>
              </a:buClr>
              <a:buSzPct val="80000"/>
              <a:buFont typeface="Wingdings 3" charset="2"/>
              <a:buChar char=""/>
            </a:pPr>
            <a:r>
              <a:rPr lang="de-DE" sz="2400" b="0" strike="noStrike" spc="-1" dirty="0">
                <a:solidFill>
                  <a:srgbClr val="404040"/>
                </a:solidFill>
                <a:latin typeface="Trebuchet MS"/>
              </a:rPr>
              <a:t>Very agile</a:t>
            </a:r>
            <a:endParaRPr lang="de-DE" sz="2400" b="0" strike="noStrike" spc="-1" dirty="0">
              <a:latin typeface="Arial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514080" y="6481440"/>
            <a:ext cx="63471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de-DE" sz="900" b="0" strike="noStrike" spc="-1">
                <a:solidFill>
                  <a:srgbClr val="A6A6A6"/>
                </a:solidFill>
                <a:latin typeface="Trebuchet MS"/>
              </a:rPr>
              <a:t>Thomas Malina – Tillmann Nünninghof – Natalie Busam – Lea Wegner </a:t>
            </a:r>
            <a:endParaRPr lang="de-DE" sz="900" b="0" strike="noStrike" spc="-1">
              <a:latin typeface="Arial"/>
            </a:endParaRPr>
          </a:p>
        </p:txBody>
      </p:sp>
      <p:pic>
        <p:nvPicPr>
          <p:cNvPr id="137" name="Grafik 9"/>
          <p:cNvPicPr/>
          <p:nvPr/>
        </p:nvPicPr>
        <p:blipFill>
          <a:blip r:embed="rId2"/>
          <a:srcRect l="21814" t="20328" r="21102" b="20806"/>
          <a:stretch/>
        </p:blipFill>
        <p:spPr>
          <a:xfrm>
            <a:off x="4882680" y="1422360"/>
            <a:ext cx="2073600" cy="213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609480" y="609480"/>
            <a:ext cx="6347160" cy="132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3600" b="0" strike="noStrike" spc="-1">
                <a:solidFill>
                  <a:srgbClr val="D34817"/>
                </a:solidFill>
                <a:latin typeface="Trebuchet MS"/>
              </a:rPr>
              <a:t>Iterative Process</a:t>
            </a:r>
            <a:endParaRPr lang="de-DE" sz="3600" b="0" strike="noStrike" spc="-1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609480" y="2160720"/>
            <a:ext cx="6347160" cy="388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D34817"/>
              </a:buClr>
              <a:buSzPct val="80000"/>
              <a:buFont typeface="Wingdings 3" charset="2"/>
              <a:buChar char=""/>
            </a:pPr>
            <a:r>
              <a:rPr lang="de-DE" sz="2400" b="0" strike="noStrike" spc="-1" dirty="0">
                <a:solidFill>
                  <a:srgbClr val="404040"/>
                </a:solidFill>
                <a:latin typeface="Trebuchet MS"/>
              </a:rPr>
              <a:t>Small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Scrum</a:t>
            </a:r>
            <a:r>
              <a:rPr lang="de-DE" sz="24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tasks</a:t>
            </a:r>
            <a:r>
              <a:rPr lang="de-DE" sz="24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to</a:t>
            </a:r>
            <a:r>
              <a:rPr lang="de-DE" sz="24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complete</a:t>
            </a:r>
            <a:r>
              <a:rPr lang="de-DE" sz="2400" b="0" strike="noStrike" spc="-1" dirty="0">
                <a:solidFill>
                  <a:srgbClr val="404040"/>
                </a:solidFill>
                <a:latin typeface="Trebuchet MS"/>
              </a:rPr>
              <a:t> a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objective</a:t>
            </a:r>
            <a:r>
              <a:rPr lang="de-DE" sz="24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set</a:t>
            </a:r>
            <a:r>
              <a:rPr lang="de-DE" sz="24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for</a:t>
            </a:r>
            <a:r>
              <a:rPr lang="de-DE" sz="24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our</a:t>
            </a:r>
            <a:r>
              <a:rPr lang="de-DE" sz="24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sprint</a:t>
            </a:r>
            <a:endParaRPr lang="de-DE" sz="24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D34817"/>
              </a:buClr>
              <a:buSzPct val="80000"/>
              <a:buFont typeface="Wingdings 3" charset="2"/>
              <a:buChar char=""/>
            </a:pP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Each</a:t>
            </a:r>
            <a:r>
              <a:rPr lang="de-DE" sz="24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task</a:t>
            </a:r>
            <a:r>
              <a:rPr lang="de-DE" sz="24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is</a:t>
            </a:r>
            <a:r>
              <a:rPr lang="de-DE" sz="24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complete</a:t>
            </a:r>
            <a:r>
              <a:rPr lang="de-DE" sz="2400" b="0" strike="noStrike" spc="-1" dirty="0">
                <a:solidFill>
                  <a:srgbClr val="404040"/>
                </a:solidFill>
                <a:latin typeface="Trebuchet MS"/>
              </a:rPr>
              <a:t> on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its</a:t>
            </a:r>
            <a:r>
              <a:rPr lang="de-DE" sz="2400" b="0" strike="noStrike" spc="-1" dirty="0">
                <a:solidFill>
                  <a:srgbClr val="404040"/>
                </a:solidFill>
                <a:latin typeface="Trebuchet MS"/>
              </a:rPr>
              <a:t> own and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contributes</a:t>
            </a:r>
            <a:r>
              <a:rPr lang="de-DE" sz="24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towards</a:t>
            </a:r>
            <a:r>
              <a:rPr lang="de-DE" sz="24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the</a:t>
            </a:r>
            <a:r>
              <a:rPr lang="de-DE" sz="24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sprint</a:t>
            </a:r>
            <a:r>
              <a:rPr lang="de-DE" sz="24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goal</a:t>
            </a:r>
            <a:endParaRPr lang="de-DE" sz="2400" b="0" strike="noStrike" spc="-1" dirty="0">
              <a:latin typeface="Arial"/>
            </a:endParaRPr>
          </a:p>
        </p:txBody>
      </p:sp>
      <p:sp>
        <p:nvSpPr>
          <p:cNvPr id="140" name="CustomShape 3"/>
          <p:cNvSpPr/>
          <p:nvPr/>
        </p:nvSpPr>
        <p:spPr>
          <a:xfrm>
            <a:off x="514080" y="6481440"/>
            <a:ext cx="63471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de-DE" sz="900" b="0" strike="noStrike" spc="-1">
                <a:solidFill>
                  <a:srgbClr val="A6A6A6"/>
                </a:solidFill>
                <a:latin typeface="Trebuchet MS"/>
              </a:rPr>
              <a:t>Thomas Malina – Tillmann Nünninghof – Natalie Busam – Lea Wegner </a:t>
            </a:r>
            <a:endParaRPr lang="de-DE" sz="9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609480" y="609480"/>
            <a:ext cx="6347160" cy="132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3600" b="0" strike="noStrike" spc="-1">
                <a:solidFill>
                  <a:srgbClr val="D34817"/>
                </a:solidFill>
                <a:latin typeface="Trebuchet MS"/>
              </a:rPr>
              <a:t> Project Management</a:t>
            </a:r>
            <a:endParaRPr lang="de-DE" sz="3600" b="0" strike="noStrike" spc="-1"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609480" y="2160720"/>
            <a:ext cx="6347160" cy="388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D34817"/>
              </a:buClr>
              <a:buSzPct val="80000"/>
              <a:buFont typeface="Wingdings 3" charset="2"/>
              <a:buChar char=""/>
            </a:pP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access</a:t>
            </a:r>
            <a:r>
              <a:rPr lang="de-DE" sz="24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our</a:t>
            </a:r>
            <a:r>
              <a:rPr lang="de-DE" sz="24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task</a:t>
            </a:r>
            <a:r>
              <a:rPr lang="de-DE" sz="24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list</a:t>
            </a:r>
            <a:r>
              <a:rPr lang="de-DE" sz="2400" b="0" strike="noStrike" spc="-1" dirty="0">
                <a:solidFill>
                  <a:srgbClr val="404040"/>
                </a:solidFill>
                <a:latin typeface="Trebuchet MS"/>
              </a:rPr>
              <a:t> in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our</a:t>
            </a:r>
            <a:r>
              <a:rPr lang="de-DE" sz="2400" b="0" strike="noStrike" spc="-1" dirty="0">
                <a:solidFill>
                  <a:srgbClr val="404040"/>
                </a:solidFill>
                <a:latin typeface="Trebuchet MS"/>
              </a:rPr>
              <a:t> IDE, Android Studio</a:t>
            </a:r>
            <a:endParaRPr lang="de-DE" sz="24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D34817"/>
              </a:buClr>
              <a:buSzPct val="80000"/>
              <a:buFont typeface="Wingdings 3" charset="2"/>
              <a:buChar char=""/>
            </a:pPr>
            <a:r>
              <a:rPr lang="de-DE" sz="2400" b="0" strike="noStrike" spc="-1" dirty="0">
                <a:solidFill>
                  <a:srgbClr val="404040"/>
                </a:solidFill>
                <a:latin typeface="Trebuchet MS"/>
              </a:rPr>
              <a:t>track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the</a:t>
            </a:r>
            <a:r>
              <a:rPr lang="de-DE" sz="2400" b="0" strike="noStrike" spc="-1" dirty="0">
                <a:solidFill>
                  <a:srgbClr val="404040"/>
                </a:solidFill>
                <a:latin typeface="Trebuchet MS"/>
              </a:rPr>
              <a:t> time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one</a:t>
            </a:r>
            <a:r>
              <a:rPr lang="de-DE" sz="24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of</a:t>
            </a:r>
            <a:r>
              <a:rPr lang="de-DE" sz="24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our</a:t>
            </a:r>
            <a:r>
              <a:rPr lang="de-DE" sz="24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team</a:t>
            </a:r>
            <a:r>
              <a:rPr lang="de-DE" sz="24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members</a:t>
            </a:r>
            <a:r>
              <a:rPr lang="de-DE" sz="24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is</a:t>
            </a:r>
            <a:r>
              <a:rPr lang="de-DE" sz="24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working</a:t>
            </a:r>
            <a:r>
              <a:rPr lang="de-DE" sz="2400" b="0" strike="noStrike" spc="-1" dirty="0">
                <a:solidFill>
                  <a:srgbClr val="404040"/>
                </a:solidFill>
                <a:latin typeface="Trebuchet MS"/>
              </a:rPr>
              <a:t> on a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specific</a:t>
            </a:r>
            <a:r>
              <a:rPr lang="de-DE" sz="24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task</a:t>
            </a:r>
            <a:endParaRPr lang="de-DE" sz="24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D34817"/>
              </a:buClr>
              <a:buSzPct val="80000"/>
              <a:buFont typeface="Wingdings 3" charset="2"/>
              <a:buChar char=""/>
            </a:pP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Contributing</a:t>
            </a:r>
            <a:r>
              <a:rPr lang="de-DE" sz="24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to</a:t>
            </a:r>
            <a:r>
              <a:rPr lang="de-DE" sz="24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our</a:t>
            </a:r>
            <a:r>
              <a:rPr lang="de-DE" sz="24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git</a:t>
            </a:r>
            <a:r>
              <a:rPr lang="de-DE" sz="24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repository</a:t>
            </a:r>
            <a:r>
              <a:rPr lang="de-DE" sz="2400" b="0" strike="noStrike" spc="-1" dirty="0">
                <a:solidFill>
                  <a:srgbClr val="404040"/>
                </a:solidFill>
                <a:latin typeface="Trebuchet MS"/>
              </a:rPr>
              <a:t> via Android Studio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directly</a:t>
            </a:r>
            <a:endParaRPr lang="de-DE" sz="2400" b="0" strike="noStrike" spc="-1" dirty="0">
              <a:latin typeface="Arial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514080" y="6481440"/>
            <a:ext cx="63471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de-DE" sz="900" b="0" strike="noStrike" spc="-1">
                <a:solidFill>
                  <a:srgbClr val="A6A6A6"/>
                </a:solidFill>
                <a:latin typeface="Trebuchet MS"/>
              </a:rPr>
              <a:t>Thomas Malina – Tillmann Nünninghof – Natalie Busam – Lea Wegner </a:t>
            </a:r>
            <a:endParaRPr lang="de-DE" sz="9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609480" y="609480"/>
            <a:ext cx="6347160" cy="132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3600" b="0" strike="noStrike" spc="-1">
                <a:solidFill>
                  <a:srgbClr val="D34817"/>
                </a:solidFill>
                <a:latin typeface="Trebuchet MS"/>
              </a:rPr>
              <a:t>RUP and long-term planning</a:t>
            </a:r>
            <a:endParaRPr lang="de-DE" sz="3600" b="0" strike="noStrike" spc="-1"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609480" y="2160720"/>
            <a:ext cx="6347160" cy="388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D34817"/>
              </a:buClr>
              <a:buSzPct val="80000"/>
              <a:buFont typeface="Wingdings 3" charset="2"/>
              <a:buChar char=""/>
            </a:pP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Usage</a:t>
            </a:r>
            <a:r>
              <a:rPr lang="de-DE" sz="24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of</a:t>
            </a:r>
            <a:r>
              <a:rPr lang="de-DE" sz="2400" b="0" strike="noStrike" spc="-1" dirty="0">
                <a:solidFill>
                  <a:srgbClr val="404040"/>
                </a:solidFill>
                <a:latin typeface="Trebuchet MS"/>
              </a:rPr>
              <a:t> RUP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for</a:t>
            </a:r>
            <a:r>
              <a:rPr lang="de-DE" sz="24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clear</a:t>
            </a:r>
            <a:r>
              <a:rPr lang="de-DE" sz="24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roles</a:t>
            </a:r>
            <a:r>
              <a:rPr lang="de-DE" sz="24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of</a:t>
            </a:r>
            <a:r>
              <a:rPr lang="de-DE" sz="24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each</a:t>
            </a:r>
            <a:r>
              <a:rPr lang="de-DE" sz="24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member</a:t>
            </a:r>
            <a:r>
              <a:rPr lang="de-DE" sz="2400" b="0" strike="noStrike" spc="-1" dirty="0">
                <a:solidFill>
                  <a:srgbClr val="404040"/>
                </a:solidFill>
                <a:latin typeface="Trebuchet MS"/>
              </a:rPr>
              <a:t> and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structure</a:t>
            </a:r>
            <a:endParaRPr lang="de-DE" sz="24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D34817"/>
              </a:buClr>
              <a:buSzPct val="80000"/>
              <a:buFont typeface="Wingdings 3" charset="2"/>
              <a:buChar char=""/>
            </a:pP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Burndown</a:t>
            </a:r>
            <a:r>
              <a:rPr lang="de-DE" sz="24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to</a:t>
            </a:r>
            <a:r>
              <a:rPr lang="de-DE" sz="24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keep</a:t>
            </a:r>
            <a:r>
              <a:rPr lang="de-DE" sz="2400" b="0" strike="noStrike" spc="-1" dirty="0">
                <a:solidFill>
                  <a:srgbClr val="404040"/>
                </a:solidFill>
                <a:latin typeface="Trebuchet MS"/>
              </a:rPr>
              <a:t> track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of</a:t>
            </a:r>
            <a:r>
              <a:rPr lang="de-DE" sz="24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our</a:t>
            </a:r>
            <a:r>
              <a:rPr lang="de-DE" sz="24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progress</a:t>
            </a:r>
            <a:endParaRPr lang="de-DE" sz="2400" b="0" strike="noStrike" spc="-1" dirty="0">
              <a:latin typeface="Arial"/>
            </a:endParaRPr>
          </a:p>
        </p:txBody>
      </p:sp>
      <p:sp>
        <p:nvSpPr>
          <p:cNvPr id="146" name="CustomShape 3"/>
          <p:cNvSpPr/>
          <p:nvPr/>
        </p:nvSpPr>
        <p:spPr>
          <a:xfrm>
            <a:off x="514080" y="6481440"/>
            <a:ext cx="63471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de-DE" sz="900" b="0" strike="noStrike" spc="-1">
                <a:solidFill>
                  <a:srgbClr val="A6A6A6"/>
                </a:solidFill>
                <a:latin typeface="Trebuchet MS"/>
              </a:rPr>
              <a:t>Thomas Malina – Tillmann Nünninghof – Natalie Busam – Lea Wegner </a:t>
            </a:r>
            <a:endParaRPr lang="de-DE" sz="9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609480" y="609480"/>
            <a:ext cx="6347160" cy="132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3600" b="0" strike="noStrike" spc="-1">
                <a:solidFill>
                  <a:srgbClr val="D34817"/>
                </a:solidFill>
                <a:latin typeface="Trebuchet MS"/>
              </a:rPr>
              <a:t>Cumulative Chart</a:t>
            </a:r>
            <a:endParaRPr lang="de-DE" sz="3600" b="0" strike="noStrike" spc="-1">
              <a:latin typeface="Arial"/>
            </a:endParaRPr>
          </a:p>
        </p:txBody>
      </p:sp>
      <p:pic>
        <p:nvPicPr>
          <p:cNvPr id="2" name="Picture 2" descr="Ein Bild, das Text, Karte enthält.&#10;&#10;Mit hoher Zuverlässigkeit generierte Beschreibung">
            <a:extLst>
              <a:ext uri="{FF2B5EF4-FFF2-40B4-BE49-F238E27FC236}">
                <a16:creationId xmlns:a16="http://schemas.microsoft.com/office/drawing/2014/main" id="{26CF1E4D-A801-41C2-B821-6276AC9AE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00" y="1360260"/>
            <a:ext cx="6783740" cy="41156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609480" y="609480"/>
            <a:ext cx="6347160" cy="132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r>
              <a:rPr lang="de-DE" sz="3600" spc="-1" err="1">
                <a:solidFill>
                  <a:srgbClr val="D34817"/>
                </a:solidFill>
                <a:latin typeface="Trebuchet MS"/>
              </a:rPr>
              <a:t>Cost</a:t>
            </a:r>
            <a:r>
              <a:rPr lang="de-DE" sz="3600" spc="-1">
                <a:solidFill>
                  <a:srgbClr val="D34817"/>
                </a:solidFill>
                <a:latin typeface="Trebuchet MS"/>
              </a:rPr>
              <a:t> </a:t>
            </a:r>
            <a:r>
              <a:rPr lang="de-DE" sz="3600" spc="-1" err="1">
                <a:solidFill>
                  <a:srgbClr val="D34817"/>
                </a:solidFill>
                <a:latin typeface="Trebuchet MS"/>
              </a:rPr>
              <a:t>Estimation</a:t>
            </a:r>
            <a:endParaRPr lang="de-DE" sz="3600" b="0" strike="noStrike" spc="-1" err="1">
              <a:latin typeface="Arial"/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0BC532CE-A36E-4B5F-80BC-1B943EE6E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984471"/>
              </p:ext>
            </p:extLst>
          </p:nvPr>
        </p:nvGraphicFramePr>
        <p:xfrm>
          <a:off x="747990" y="2035761"/>
          <a:ext cx="5120628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5413">
                  <a:extLst>
                    <a:ext uri="{9D8B030D-6E8A-4147-A177-3AD203B41FA5}">
                      <a16:colId xmlns:a16="http://schemas.microsoft.com/office/drawing/2014/main" val="3808336218"/>
                    </a:ext>
                  </a:extLst>
                </a:gridCol>
                <a:gridCol w="873220">
                  <a:extLst>
                    <a:ext uri="{9D8B030D-6E8A-4147-A177-3AD203B41FA5}">
                      <a16:colId xmlns:a16="http://schemas.microsoft.com/office/drawing/2014/main" val="2847048538"/>
                    </a:ext>
                  </a:extLst>
                </a:gridCol>
                <a:gridCol w="1311448">
                  <a:extLst>
                    <a:ext uri="{9D8B030D-6E8A-4147-A177-3AD203B41FA5}">
                      <a16:colId xmlns:a16="http://schemas.microsoft.com/office/drawing/2014/main" val="418920462"/>
                    </a:ext>
                  </a:extLst>
                </a:gridCol>
                <a:gridCol w="1370547">
                  <a:extLst>
                    <a:ext uri="{9D8B030D-6E8A-4147-A177-3AD203B41FA5}">
                      <a16:colId xmlns:a16="http://schemas.microsoft.com/office/drawing/2014/main" val="3826376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/>
                        <a:t>Use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FP's</a:t>
                      </a:r>
                      <a:endParaRPr lang="de-DE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Estimated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Time spent</a:t>
                      </a:r>
                      <a:endParaRPr lang="de-DE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72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/>
                        <a:t>Import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11,76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1d 6h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39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/>
                        <a:t>Export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11,76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6h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617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/>
                        <a:t>Sort deadline list</a:t>
                      </a:r>
                      <a:endParaRPr lang="de-DE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10,9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1d 3h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68987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/>
                        <a:t>Show subtasks</a:t>
                      </a:r>
                      <a:endParaRPr lang="de-DE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/>
                        <a:t>5,88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/>
                        <a:t>1d 8h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048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115747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1130760" y="2404440"/>
            <a:ext cx="5825880" cy="164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r>
              <a:rPr lang="de-DE" sz="5400" b="0" strike="noStrike" spc="-1">
                <a:solidFill>
                  <a:srgbClr val="D34817"/>
                </a:solidFill>
                <a:latin typeface="Trebuchet MS"/>
              </a:rPr>
              <a:t>Technical ability</a:t>
            </a:r>
            <a:endParaRPr lang="de-DE" sz="5400" b="0" strike="noStrike" spc="-1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1130760" y="4050720"/>
            <a:ext cx="5825880" cy="109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" name="CustomShape 3"/>
          <p:cNvSpPr/>
          <p:nvPr/>
        </p:nvSpPr>
        <p:spPr>
          <a:xfrm>
            <a:off x="514080" y="6481440"/>
            <a:ext cx="63471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de-DE" sz="900" b="0" strike="noStrike" spc="-1">
                <a:solidFill>
                  <a:srgbClr val="A6A6A6"/>
                </a:solidFill>
                <a:latin typeface="Trebuchet MS"/>
              </a:rPr>
              <a:t>Thomas Malina – Tillmann Nünninghof – Natalie Busam – Lea Wegner </a:t>
            </a:r>
            <a:endParaRPr lang="de-DE" sz="900" b="0" strike="noStrike" spc="-1">
              <a:latin typeface="Arial"/>
            </a:endParaRPr>
          </a:p>
        </p:txBody>
      </p:sp>
      <p:pic>
        <p:nvPicPr>
          <p:cNvPr id="152" name="Grafik 8"/>
          <p:cNvPicPr/>
          <p:nvPr/>
        </p:nvPicPr>
        <p:blipFill>
          <a:blip r:embed="rId2"/>
          <a:stretch/>
        </p:blipFill>
        <p:spPr>
          <a:xfrm rot="1292400">
            <a:off x="7693560" y="329400"/>
            <a:ext cx="1097640" cy="1230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609480" y="609480"/>
            <a:ext cx="6347160" cy="132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</a:pPr>
            <a:r>
              <a:rPr lang="de-DE" sz="4400" b="0" strike="noStrike" spc="-1">
                <a:solidFill>
                  <a:srgbClr val="D34817"/>
                </a:solidFill>
                <a:latin typeface="Trebuchet MS"/>
              </a:rPr>
              <a:t>Table of contents</a:t>
            </a:r>
            <a:endParaRPr lang="de-DE" sz="4400" b="0" strike="noStrike" spc="-1"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609480" y="2160720"/>
            <a:ext cx="6347160" cy="388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D34817"/>
              </a:buClr>
              <a:buSzPct val="80000"/>
              <a:buFont typeface="Wingdings 3" charset="2"/>
              <a:buChar char=""/>
            </a:pPr>
            <a:r>
              <a:rPr lang="de-DE" sz="3200" b="0" strike="noStrike" spc="-1" dirty="0" err="1">
                <a:solidFill>
                  <a:srgbClr val="404040"/>
                </a:solidFill>
                <a:latin typeface="Trebuchet MS"/>
              </a:rPr>
              <a:t>Understand</a:t>
            </a:r>
            <a:r>
              <a:rPr lang="de-DE" sz="32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3200" b="0" strike="noStrike" spc="-1" dirty="0" err="1">
                <a:solidFill>
                  <a:srgbClr val="404040"/>
                </a:solidFill>
                <a:latin typeface="Trebuchet MS"/>
              </a:rPr>
              <a:t>business</a:t>
            </a:r>
            <a:r>
              <a:rPr lang="de-DE" sz="32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3200" b="0" strike="noStrike" spc="-1" dirty="0" err="1">
                <a:solidFill>
                  <a:srgbClr val="404040"/>
                </a:solidFill>
                <a:latin typeface="Trebuchet MS"/>
              </a:rPr>
              <a:t>need</a:t>
            </a:r>
            <a:endParaRPr lang="de-DE" sz="32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D34817"/>
              </a:buClr>
              <a:buSzPct val="80000"/>
              <a:buFont typeface="Wingdings 3" charset="2"/>
              <a:buChar char=""/>
            </a:pPr>
            <a:r>
              <a:rPr lang="de-DE" sz="3200" b="0" strike="noStrike" spc="-1" dirty="0">
                <a:solidFill>
                  <a:srgbClr val="404040"/>
                </a:solidFill>
                <a:latin typeface="Trebuchet MS"/>
              </a:rPr>
              <a:t>Technical Ability</a:t>
            </a:r>
            <a:endParaRPr lang="de-DE" sz="32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D34817"/>
              </a:buClr>
              <a:buSzPct val="80000"/>
              <a:buFont typeface="Wingdings 3" charset="2"/>
              <a:buChar char=""/>
            </a:pPr>
            <a:r>
              <a:rPr lang="de-DE" sz="3200" b="0" strike="noStrike" spc="-1" dirty="0">
                <a:solidFill>
                  <a:srgbClr val="404040"/>
                </a:solidFill>
                <a:latin typeface="Trebuchet MS"/>
              </a:rPr>
              <a:t>Quality</a:t>
            </a:r>
          </a:p>
        </p:txBody>
      </p:sp>
      <p:sp>
        <p:nvSpPr>
          <p:cNvPr id="115" name="CustomShape 3"/>
          <p:cNvSpPr/>
          <p:nvPr/>
        </p:nvSpPr>
        <p:spPr>
          <a:xfrm>
            <a:off x="514080" y="6481440"/>
            <a:ext cx="63471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de-DE" sz="900" b="0" strike="noStrike" spc="-1">
                <a:solidFill>
                  <a:srgbClr val="A6A6A6"/>
                </a:solidFill>
                <a:latin typeface="Trebuchet MS"/>
              </a:rPr>
              <a:t>Thomas Malina – Tillmann Nünninghof – Natalie Busam – Lea Wegner </a:t>
            </a:r>
            <a:endParaRPr lang="de-DE" sz="9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Inhaltsplatzhalter 6"/>
          <p:cNvPicPr/>
          <p:nvPr/>
        </p:nvPicPr>
        <p:blipFill>
          <a:blip r:embed="rId2"/>
          <a:stretch/>
        </p:blipFill>
        <p:spPr>
          <a:xfrm>
            <a:off x="507240" y="798840"/>
            <a:ext cx="7569720" cy="4311720"/>
          </a:xfrm>
          <a:prstGeom prst="rect">
            <a:avLst/>
          </a:prstGeom>
          <a:ln>
            <a:noFill/>
          </a:ln>
        </p:spPr>
      </p:pic>
      <p:sp>
        <p:nvSpPr>
          <p:cNvPr id="154" name="CustomShape 1"/>
          <p:cNvSpPr/>
          <p:nvPr/>
        </p:nvSpPr>
        <p:spPr>
          <a:xfrm>
            <a:off x="514080" y="6481440"/>
            <a:ext cx="63471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de-DE" sz="900" b="0" strike="noStrike" spc="-1">
                <a:solidFill>
                  <a:srgbClr val="A6A6A6"/>
                </a:solidFill>
                <a:latin typeface="Trebuchet MS"/>
              </a:rPr>
              <a:t>Thomas Malina – Tillmann Nünninghof – Natalie Busam – Lea Wegner </a:t>
            </a:r>
            <a:endParaRPr lang="de-DE" sz="9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609480" y="609480"/>
            <a:ext cx="6347160" cy="132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3600" b="0" strike="noStrike" spc="-1">
                <a:solidFill>
                  <a:srgbClr val="D34817"/>
                </a:solidFill>
                <a:latin typeface="Trebuchet MS"/>
              </a:rPr>
              <a:t>Class diagram</a:t>
            </a:r>
            <a:endParaRPr lang="de-DE" sz="3600" b="0" strike="noStrike" spc="-1">
              <a:latin typeface="Arial"/>
            </a:endParaRPr>
          </a:p>
        </p:txBody>
      </p:sp>
      <p:pic>
        <p:nvPicPr>
          <p:cNvPr id="156" name="Inhaltsplatzhalter 5"/>
          <p:cNvPicPr/>
          <p:nvPr/>
        </p:nvPicPr>
        <p:blipFill>
          <a:blip r:embed="rId2"/>
          <a:stretch/>
        </p:blipFill>
        <p:spPr>
          <a:xfrm>
            <a:off x="702360" y="1350360"/>
            <a:ext cx="5943240" cy="5175720"/>
          </a:xfrm>
          <a:prstGeom prst="rect">
            <a:avLst/>
          </a:prstGeom>
          <a:ln>
            <a:noFill/>
          </a:ln>
        </p:spPr>
      </p:pic>
      <p:sp>
        <p:nvSpPr>
          <p:cNvPr id="157" name="CustomShape 2"/>
          <p:cNvSpPr/>
          <p:nvPr/>
        </p:nvSpPr>
        <p:spPr>
          <a:xfrm>
            <a:off x="514080" y="6481440"/>
            <a:ext cx="63471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de-DE" sz="900" b="0" strike="noStrike" spc="-1">
                <a:solidFill>
                  <a:srgbClr val="A6A6A6"/>
                </a:solidFill>
                <a:latin typeface="Trebuchet MS"/>
              </a:rPr>
              <a:t>Thomas Malina – Tillmann Nünninghof – Natalie Busam – Lea Wegner </a:t>
            </a:r>
            <a:endParaRPr lang="de-DE" sz="9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1130760" y="2404440"/>
            <a:ext cx="5825880" cy="164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r>
              <a:rPr lang="de-DE" sz="5400" b="0" strike="noStrike" spc="-1">
                <a:solidFill>
                  <a:srgbClr val="D34817"/>
                </a:solidFill>
                <a:latin typeface="Trebuchet MS"/>
              </a:rPr>
              <a:t>Quality </a:t>
            </a:r>
            <a:endParaRPr lang="de-DE" sz="5400" b="0" strike="noStrike" spc="-1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1130760" y="4050720"/>
            <a:ext cx="5825880" cy="109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" name="CustomShape 3"/>
          <p:cNvSpPr/>
          <p:nvPr/>
        </p:nvSpPr>
        <p:spPr>
          <a:xfrm>
            <a:off x="514080" y="6481440"/>
            <a:ext cx="63471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de-DE" sz="900" b="0" strike="noStrike" spc="-1">
                <a:solidFill>
                  <a:srgbClr val="A6A6A6"/>
                </a:solidFill>
                <a:latin typeface="Trebuchet MS"/>
              </a:rPr>
              <a:t>Thomas Malina – Tillmann Nünninghof – Natalie Busam – Lea Wegner </a:t>
            </a:r>
            <a:endParaRPr lang="de-DE" sz="900" b="0" strike="noStrike" spc="-1">
              <a:latin typeface="Arial"/>
            </a:endParaRPr>
          </a:p>
        </p:txBody>
      </p:sp>
      <p:pic>
        <p:nvPicPr>
          <p:cNvPr id="161" name="Grafik 8"/>
          <p:cNvPicPr/>
          <p:nvPr/>
        </p:nvPicPr>
        <p:blipFill>
          <a:blip r:embed="rId2"/>
          <a:stretch/>
        </p:blipFill>
        <p:spPr>
          <a:xfrm rot="1292400">
            <a:off x="7693560" y="329400"/>
            <a:ext cx="1097640" cy="1230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609480" y="609480"/>
            <a:ext cx="6347160" cy="132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3600" b="0" strike="noStrike" spc="-1">
                <a:solidFill>
                  <a:srgbClr val="D34817"/>
                </a:solidFill>
                <a:latin typeface="Trebuchet MS"/>
              </a:rPr>
              <a:t>Architecture </a:t>
            </a:r>
            <a:endParaRPr lang="de-DE" sz="3600" b="0" strike="noStrike" spc="-1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609480" y="1740569"/>
            <a:ext cx="6347160" cy="43098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D34817"/>
              </a:buClr>
              <a:buSzPct val="80000"/>
              <a:buFont typeface="Wingdings 3" charset="2"/>
              <a:buChar char=""/>
            </a:pP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No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server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,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only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 a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client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side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which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uses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 MVC</a:t>
            </a:r>
            <a:endParaRPr lang="de-DE" sz="20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D34817"/>
              </a:buClr>
              <a:buSzPct val="80000"/>
              <a:buFont typeface="Wingdings 3" charset="2"/>
              <a:buChar char=""/>
            </a:pP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Written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 in Java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for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android</a:t>
            </a:r>
            <a:endParaRPr lang="de-DE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de-DE" sz="2000" b="1" strike="noStrike" spc="-1" dirty="0">
                <a:solidFill>
                  <a:srgbClr val="404040"/>
                </a:solidFill>
                <a:latin typeface="Trebuchet MS"/>
              </a:rPr>
              <a:t>Model View Controller</a:t>
            </a:r>
            <a:endParaRPr lang="de-DE" sz="20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D34817"/>
              </a:buClr>
              <a:buSzPct val="80000"/>
              <a:buFont typeface="Wingdings 3" charset="2"/>
              <a:buChar char=""/>
            </a:pP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Goal: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seperate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view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from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logic</a:t>
            </a:r>
            <a:endParaRPr lang="de-DE" sz="20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D34817"/>
              </a:buClr>
              <a:buSzPct val="80000"/>
              <a:buFont typeface="Wingdings 3" charset="2"/>
              <a:buChar char=""/>
            </a:pP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Controller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takes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 care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of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handling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br>
              <a:rPr sz="2000" dirty="0"/>
            </a:b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actions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by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the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user</a:t>
            </a:r>
            <a:endParaRPr lang="de-DE" sz="20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D34817"/>
              </a:buClr>
              <a:buSzPct val="80000"/>
              <a:buFont typeface="Wingdings 3" charset="2"/>
              <a:buChar char=""/>
            </a:pP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Models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contain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the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data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that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is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br>
              <a:rPr sz="2000" dirty="0"/>
            </a:b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displayed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 in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the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views</a:t>
            </a:r>
            <a:endParaRPr lang="de-DE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de-DE" sz="2000" b="1" strike="noStrike" spc="-1" dirty="0">
                <a:solidFill>
                  <a:srgbClr val="404040"/>
                </a:solidFill>
                <a:latin typeface="Trebuchet MS"/>
              </a:rPr>
              <a:t>Data Storage</a:t>
            </a:r>
            <a:endParaRPr lang="de-DE" sz="20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D34817"/>
              </a:buClr>
              <a:buSzPct val="80000"/>
              <a:buFont typeface="Wingdings 3" charset="2"/>
              <a:buChar char=""/>
            </a:pP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Deadlines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stored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 on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the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phone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drive</a:t>
            </a:r>
            <a:endParaRPr lang="de-DE" sz="2000" b="0" strike="noStrike" spc="-1" dirty="0">
              <a:latin typeface="Arial"/>
            </a:endParaRPr>
          </a:p>
        </p:txBody>
      </p:sp>
      <p:pic>
        <p:nvPicPr>
          <p:cNvPr id="164" name="Grafik 5"/>
          <p:cNvPicPr/>
          <p:nvPr/>
        </p:nvPicPr>
        <p:blipFill>
          <a:blip r:embed="rId2"/>
          <a:stretch/>
        </p:blipFill>
        <p:spPr>
          <a:xfrm>
            <a:off x="4895777" y="2879622"/>
            <a:ext cx="2746440" cy="2362320"/>
          </a:xfrm>
          <a:prstGeom prst="rect">
            <a:avLst/>
          </a:prstGeom>
          <a:ln>
            <a:noFill/>
          </a:ln>
        </p:spPr>
      </p:pic>
      <p:sp>
        <p:nvSpPr>
          <p:cNvPr id="165" name="CustomShape 3"/>
          <p:cNvSpPr/>
          <p:nvPr/>
        </p:nvSpPr>
        <p:spPr>
          <a:xfrm>
            <a:off x="514080" y="6481440"/>
            <a:ext cx="63471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de-DE" sz="900" b="0" strike="noStrike" spc="-1">
                <a:solidFill>
                  <a:srgbClr val="A6A6A6"/>
                </a:solidFill>
                <a:latin typeface="Trebuchet MS"/>
              </a:rPr>
              <a:t>Thomas Malina – Tillmann Nünninghof – Natalie Busam – Lea Wegner </a:t>
            </a:r>
            <a:endParaRPr lang="de-DE" sz="9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609480" y="609480"/>
            <a:ext cx="6347160" cy="132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3600" b="0" strike="noStrike" spc="-1">
                <a:solidFill>
                  <a:srgbClr val="D34817"/>
                </a:solidFill>
                <a:latin typeface="Trebuchet MS"/>
              </a:rPr>
              <a:t>Automation </a:t>
            </a:r>
            <a:endParaRPr lang="de-DE" sz="3600" b="0" strike="noStrike" spc="-1"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609480" y="1929601"/>
            <a:ext cx="6347160" cy="216113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D34817"/>
              </a:buClr>
              <a:buSzPct val="80000"/>
              <a:buFont typeface="Wingdings 3" charset="2"/>
              <a:buChar char=""/>
            </a:pP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Automatic</a:t>
            </a:r>
            <a:r>
              <a:rPr lang="de-DE" sz="2400" b="0" strike="noStrike" spc="-1" dirty="0">
                <a:solidFill>
                  <a:srgbClr val="404040"/>
                </a:solidFill>
                <a:latin typeface="Trebuchet MS"/>
              </a:rPr>
              <a:t> time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tracking</a:t>
            </a:r>
            <a:endParaRPr lang="de-DE" sz="24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D34817"/>
              </a:buClr>
              <a:buSzPct val="80000"/>
              <a:buFont typeface="Wingdings 3" charset="2"/>
              <a:buChar char=""/>
            </a:pP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Automatic</a:t>
            </a:r>
            <a:r>
              <a:rPr lang="de-DE" sz="24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tests</a:t>
            </a:r>
            <a:endParaRPr lang="de-DE" sz="24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D34817"/>
              </a:buClr>
              <a:buSzPct val="80000"/>
              <a:buFont typeface="Wingdings 3" charset="2"/>
              <a:buChar char=""/>
            </a:pP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Automatic</a:t>
            </a:r>
            <a:r>
              <a:rPr lang="de-DE" sz="24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400" b="0" strike="noStrike" spc="-1" dirty="0" err="1">
                <a:solidFill>
                  <a:srgbClr val="404040"/>
                </a:solidFill>
                <a:latin typeface="Trebuchet MS"/>
              </a:rPr>
              <a:t>deployment</a:t>
            </a:r>
            <a:endParaRPr lang="de-DE" sz="2400" b="0" strike="noStrike" spc="-1" dirty="0">
              <a:latin typeface="Arial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514080" y="6481440"/>
            <a:ext cx="63471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de-DE" sz="900" b="0" strike="noStrike" spc="-1">
                <a:solidFill>
                  <a:srgbClr val="A6A6A6"/>
                </a:solidFill>
                <a:latin typeface="Trebuchet MS"/>
              </a:rPr>
              <a:t>Thomas Malina – Tillmann Nünninghof – Natalie Busam – Lea Wegner </a:t>
            </a:r>
            <a:endParaRPr lang="de-DE" sz="900" b="0" strike="noStrike" spc="-1">
              <a:latin typeface="Arial"/>
            </a:endParaRPr>
          </a:p>
        </p:txBody>
      </p:sp>
      <p:pic>
        <p:nvPicPr>
          <p:cNvPr id="5" name="Grafik 6">
            <a:extLst>
              <a:ext uri="{FF2B5EF4-FFF2-40B4-BE49-F238E27FC236}">
                <a16:creationId xmlns:a16="http://schemas.microsoft.com/office/drawing/2014/main" id="{BCA5CECB-E0DA-459B-94FA-242165AD9BC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372480" y="4225680"/>
            <a:ext cx="4519800" cy="226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609480" y="609480"/>
            <a:ext cx="6347160" cy="132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r>
              <a:rPr lang="de-DE" sz="3600" spc="-1">
                <a:solidFill>
                  <a:srgbClr val="D34817"/>
                </a:solidFill>
                <a:latin typeface="Trebuchet MS"/>
              </a:rPr>
              <a:t>Continuous Integration</a:t>
            </a:r>
            <a:endParaRPr lang="de-DE"/>
          </a:p>
        </p:txBody>
      </p:sp>
      <p:sp>
        <p:nvSpPr>
          <p:cNvPr id="167" name="CustomShape 2"/>
          <p:cNvSpPr/>
          <p:nvPr/>
        </p:nvSpPr>
        <p:spPr>
          <a:xfrm>
            <a:off x="609480" y="1836821"/>
            <a:ext cx="6347160" cy="42039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342900" indent="-342265">
              <a:spcBef>
                <a:spcPts val="1001"/>
              </a:spcBef>
              <a:buClr>
                <a:srgbClr val="D34817"/>
              </a:buClr>
              <a:buSzPct val="80000"/>
              <a:buFont typeface="Wingdings 3" charset="2"/>
              <a:buChar char=""/>
            </a:pPr>
            <a:r>
              <a:rPr lang="de-DE" sz="2000" spc="-1" dirty="0">
                <a:solidFill>
                  <a:srgbClr val="404040"/>
                </a:solidFill>
                <a:latin typeface="Trebuchet MS"/>
              </a:rPr>
              <a:t>Travis CI </a:t>
            </a:r>
            <a:r>
              <a:rPr lang="de-DE" sz="2000" spc="-1" dirty="0" err="1">
                <a:solidFill>
                  <a:srgbClr val="404040"/>
                </a:solidFill>
                <a:latin typeface="Trebuchet MS"/>
              </a:rPr>
              <a:t>as</a:t>
            </a:r>
            <a:r>
              <a:rPr lang="de-DE" sz="2000" spc="-1" dirty="0">
                <a:solidFill>
                  <a:srgbClr val="404040"/>
                </a:solidFill>
                <a:latin typeface="Trebuchet MS"/>
              </a:rPr>
              <a:t> </a:t>
            </a:r>
            <a:r>
              <a:rPr lang="de-DE" sz="2000" spc="-1" dirty="0" err="1">
                <a:solidFill>
                  <a:srgbClr val="404040"/>
                </a:solidFill>
                <a:latin typeface="Trebuchet MS"/>
              </a:rPr>
              <a:t>automated</a:t>
            </a:r>
            <a:r>
              <a:rPr lang="de-DE" sz="2000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000" spc="-1" dirty="0" err="1">
                <a:solidFill>
                  <a:srgbClr val="404040"/>
                </a:solidFill>
                <a:latin typeface="Trebuchet MS"/>
              </a:rPr>
              <a:t>build</a:t>
            </a:r>
            <a:r>
              <a:rPr lang="de-DE" sz="2000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000" spc="-1" dirty="0" err="1">
                <a:solidFill>
                  <a:srgbClr val="404040"/>
                </a:solidFill>
                <a:latin typeface="Trebuchet MS"/>
              </a:rPr>
              <a:t>service</a:t>
            </a:r>
            <a:endParaRPr lang="de-DE" sz="2000" spc="-1" dirty="0">
              <a:solidFill>
                <a:srgbClr val="404040"/>
              </a:solidFill>
              <a:latin typeface="Trebuchet MS"/>
            </a:endParaRPr>
          </a:p>
          <a:p>
            <a:pPr marL="342900" indent="-342265">
              <a:spcBef>
                <a:spcPts val="1001"/>
              </a:spcBef>
              <a:buClr>
                <a:srgbClr val="D34817"/>
              </a:buClr>
              <a:buSzPct val="80000"/>
              <a:buFont typeface="Wingdings 3" charset="2"/>
              <a:buChar char=""/>
            </a:pPr>
            <a:r>
              <a:rPr lang="de-DE" sz="2000" spc="-1" dirty="0">
                <a:solidFill>
                  <a:srgbClr val="404040"/>
                </a:solidFill>
                <a:latin typeface="Trebuchet MS"/>
              </a:rPr>
              <a:t>Every </a:t>
            </a:r>
            <a:r>
              <a:rPr lang="de-DE" sz="2000" spc="-1" dirty="0" err="1">
                <a:solidFill>
                  <a:srgbClr val="404040"/>
                </a:solidFill>
                <a:latin typeface="Trebuchet MS"/>
              </a:rPr>
              <a:t>commit</a:t>
            </a:r>
            <a:r>
              <a:rPr lang="de-DE" sz="2000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000" spc="-1" dirty="0" err="1">
                <a:solidFill>
                  <a:srgbClr val="404040"/>
                </a:solidFill>
                <a:latin typeface="Trebuchet MS"/>
              </a:rPr>
              <a:t>to</a:t>
            </a:r>
            <a:r>
              <a:rPr lang="de-DE" sz="2000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000" spc="-1" dirty="0" err="1">
                <a:solidFill>
                  <a:srgbClr val="404040"/>
                </a:solidFill>
                <a:latin typeface="Trebuchet MS"/>
              </a:rPr>
              <a:t>the</a:t>
            </a:r>
            <a:r>
              <a:rPr lang="de-DE" sz="2000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000" spc="-1" dirty="0" err="1">
                <a:solidFill>
                  <a:srgbClr val="404040"/>
                </a:solidFill>
                <a:latin typeface="Trebuchet MS"/>
              </a:rPr>
              <a:t>master</a:t>
            </a:r>
            <a:r>
              <a:rPr lang="de-DE" sz="2000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000" spc="-1" dirty="0" err="1">
                <a:solidFill>
                  <a:srgbClr val="404040"/>
                </a:solidFill>
                <a:latin typeface="Trebuchet MS"/>
              </a:rPr>
              <a:t>branch</a:t>
            </a:r>
            <a:r>
              <a:rPr lang="de-DE" sz="2000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000" spc="-1" dirty="0" err="1">
                <a:solidFill>
                  <a:srgbClr val="404040"/>
                </a:solidFill>
                <a:latin typeface="Trebuchet MS"/>
              </a:rPr>
              <a:t>triggers</a:t>
            </a:r>
            <a:r>
              <a:rPr lang="de-DE" sz="2000" spc="-1" dirty="0">
                <a:solidFill>
                  <a:srgbClr val="404040"/>
                </a:solidFill>
                <a:latin typeface="Trebuchet MS"/>
              </a:rPr>
              <a:t> a </a:t>
            </a:r>
            <a:r>
              <a:rPr lang="de-DE" sz="2000" spc="-1" dirty="0" err="1">
                <a:solidFill>
                  <a:srgbClr val="404040"/>
                </a:solidFill>
                <a:latin typeface="Trebuchet MS"/>
              </a:rPr>
              <a:t>build</a:t>
            </a:r>
            <a:endParaRPr lang="de-DE" sz="2000" spc="-1" dirty="0">
              <a:solidFill>
                <a:srgbClr val="404040"/>
              </a:solidFill>
              <a:latin typeface="Trebuchet MS"/>
            </a:endParaRPr>
          </a:p>
          <a:p>
            <a:pPr marL="342900" indent="-342265">
              <a:spcBef>
                <a:spcPts val="1001"/>
              </a:spcBef>
              <a:buClr>
                <a:srgbClr val="D34817"/>
              </a:buClr>
              <a:buSzPct val="80000"/>
              <a:buFont typeface="Wingdings 3" charset="2"/>
              <a:buChar char=""/>
            </a:pPr>
            <a:r>
              <a:rPr lang="de-DE" sz="2000" spc="-1" dirty="0">
                <a:solidFill>
                  <a:srgbClr val="404040"/>
                </a:solidFill>
                <a:latin typeface="Trebuchet MS"/>
              </a:rPr>
              <a:t>Travis CI </a:t>
            </a:r>
            <a:r>
              <a:rPr lang="de-DE" sz="2000" spc="-1" dirty="0" err="1">
                <a:solidFill>
                  <a:srgbClr val="404040"/>
                </a:solidFill>
                <a:latin typeface="Trebuchet MS"/>
              </a:rPr>
              <a:t>runs</a:t>
            </a:r>
            <a:r>
              <a:rPr lang="de-DE" sz="2000" spc="-1" dirty="0">
                <a:solidFill>
                  <a:srgbClr val="404040"/>
                </a:solidFill>
                <a:latin typeface="Trebuchet MS"/>
              </a:rPr>
              <a:t> all </a:t>
            </a:r>
            <a:r>
              <a:rPr lang="de-DE" sz="2000" spc="-1" dirty="0" err="1">
                <a:solidFill>
                  <a:srgbClr val="404040"/>
                </a:solidFill>
                <a:latin typeface="Trebuchet MS"/>
              </a:rPr>
              <a:t>tests</a:t>
            </a:r>
            <a:r>
              <a:rPr lang="de-DE" sz="2000" spc="-1" dirty="0">
                <a:solidFill>
                  <a:srgbClr val="404040"/>
                </a:solidFill>
                <a:latin typeface="Trebuchet MS"/>
              </a:rPr>
              <a:t> and </a:t>
            </a:r>
            <a:r>
              <a:rPr lang="de-DE" sz="2000" spc="-1" dirty="0" err="1">
                <a:solidFill>
                  <a:srgbClr val="404040"/>
                </a:solidFill>
                <a:latin typeface="Trebuchet MS"/>
              </a:rPr>
              <a:t>statistics</a:t>
            </a:r>
            <a:endParaRPr lang="de-DE" sz="2000" spc="-1" dirty="0">
              <a:solidFill>
                <a:srgbClr val="404040"/>
              </a:solidFill>
              <a:latin typeface="Trebuchet MS"/>
            </a:endParaRPr>
          </a:p>
          <a:p>
            <a:pPr marL="342900" indent="-342265">
              <a:spcBef>
                <a:spcPts val="1001"/>
              </a:spcBef>
              <a:buClr>
                <a:srgbClr val="D34817"/>
              </a:buClr>
              <a:buSzPct val="80000"/>
              <a:buFont typeface="Wingdings 3" charset="2"/>
              <a:buChar char=""/>
            </a:pPr>
            <a:r>
              <a:rPr lang="de-DE" sz="2000" spc="-1" dirty="0" err="1">
                <a:solidFill>
                  <a:srgbClr val="404040"/>
                </a:solidFill>
                <a:latin typeface="Trebuchet MS"/>
              </a:rPr>
              <a:t>If</a:t>
            </a:r>
            <a:r>
              <a:rPr lang="de-DE" sz="2000" spc="-1" dirty="0">
                <a:solidFill>
                  <a:srgbClr val="404040"/>
                </a:solidFill>
                <a:latin typeface="Trebuchet MS"/>
              </a:rPr>
              <a:t> </a:t>
            </a:r>
            <a:r>
              <a:rPr lang="de-DE" sz="2000" spc="-1" dirty="0" err="1">
                <a:solidFill>
                  <a:srgbClr val="404040"/>
                </a:solidFill>
                <a:latin typeface="Trebuchet MS"/>
              </a:rPr>
              <a:t>build</a:t>
            </a:r>
            <a:r>
              <a:rPr lang="de-DE" sz="2000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000" spc="-1" dirty="0" err="1">
                <a:solidFill>
                  <a:srgbClr val="404040"/>
                </a:solidFill>
                <a:latin typeface="Trebuchet MS"/>
              </a:rPr>
              <a:t>fails</a:t>
            </a:r>
            <a:r>
              <a:rPr lang="de-DE" sz="2000" spc="-1" dirty="0">
                <a:solidFill>
                  <a:srgbClr val="404040"/>
                </a:solidFill>
                <a:latin typeface="Trebuchet MS"/>
              </a:rPr>
              <a:t>, </a:t>
            </a:r>
            <a:r>
              <a:rPr lang="de-DE" sz="2000" spc="-1" dirty="0" err="1">
                <a:solidFill>
                  <a:srgbClr val="404040"/>
                </a:solidFill>
                <a:latin typeface="Trebuchet MS"/>
              </a:rPr>
              <a:t>commiter</a:t>
            </a:r>
            <a:r>
              <a:rPr lang="de-DE" sz="2000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000" spc="-1" dirty="0" err="1">
                <a:solidFill>
                  <a:srgbClr val="404040"/>
                </a:solidFill>
                <a:latin typeface="Trebuchet MS"/>
              </a:rPr>
              <a:t>gets</a:t>
            </a:r>
            <a:r>
              <a:rPr lang="de-DE" sz="2000" spc="-1" dirty="0">
                <a:solidFill>
                  <a:srgbClr val="404040"/>
                </a:solidFill>
                <a:latin typeface="Trebuchet MS"/>
              </a:rPr>
              <a:t> </a:t>
            </a:r>
          </a:p>
          <a:p>
            <a:pPr marL="635">
              <a:spcBef>
                <a:spcPts val="1001"/>
              </a:spcBef>
              <a:buClr>
                <a:srgbClr val="D34817"/>
              </a:buClr>
              <a:buSzPct val="80000"/>
            </a:pPr>
            <a:endParaRPr lang="de-DE" sz="2000" spc="-1" dirty="0">
              <a:solidFill>
                <a:srgbClr val="404040"/>
              </a:solidFill>
              <a:latin typeface="Trebuchet MS"/>
            </a:endParaRPr>
          </a:p>
          <a:p>
            <a:pPr marL="635">
              <a:spcBef>
                <a:spcPts val="1001"/>
              </a:spcBef>
              <a:buClr>
                <a:srgbClr val="D34817"/>
              </a:buClr>
              <a:buSzPct val="80000"/>
            </a:pPr>
            <a:r>
              <a:rPr lang="de-DE" sz="2000" spc="-1" dirty="0">
                <a:solidFill>
                  <a:srgbClr val="404040"/>
                </a:solidFill>
                <a:latin typeface="Trebuchet MS"/>
              </a:rPr>
              <a:t>Badges:</a:t>
            </a:r>
          </a:p>
        </p:txBody>
      </p:sp>
      <p:sp>
        <p:nvSpPr>
          <p:cNvPr id="168" name="CustomShape 3"/>
          <p:cNvSpPr/>
          <p:nvPr/>
        </p:nvSpPr>
        <p:spPr>
          <a:xfrm>
            <a:off x="514080" y="6481440"/>
            <a:ext cx="63471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de-DE" sz="900" b="0" strike="noStrike" spc="-1">
                <a:solidFill>
                  <a:srgbClr val="A6A6A6"/>
                </a:solidFill>
                <a:latin typeface="Trebuchet MS"/>
              </a:rPr>
              <a:t>Thomas Malina – Tillmann Nünninghof – Natalie Busam – Lea Wegner </a:t>
            </a:r>
            <a:endParaRPr lang="de-DE" sz="900" b="0" strike="noStrike" spc="-1">
              <a:latin typeface="Arial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E19B0E1-6B51-4E4F-B25A-5AA2BDEDE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60" y="4573200"/>
            <a:ext cx="4305420" cy="95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908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609480" y="609480"/>
            <a:ext cx="6347160" cy="132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3600" b="0" strike="noStrike" spc="-1">
                <a:solidFill>
                  <a:srgbClr val="D34817"/>
                </a:solidFill>
                <a:latin typeface="Trebuchet MS"/>
              </a:rPr>
              <a:t>Testing</a:t>
            </a:r>
            <a:endParaRPr lang="de-DE" sz="3600" b="0" strike="noStrike" spc="-1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609480" y="1721054"/>
            <a:ext cx="6347160" cy="388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D34817"/>
              </a:buClr>
              <a:buSzPct val="80000"/>
              <a:buFont typeface="Wingdings 3" charset="2"/>
              <a:buChar char=""/>
            </a:pP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Feature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test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de-DE" sz="2000" b="0" strike="noStrike" spc="-1" dirty="0" err="1">
                <a:solidFill>
                  <a:srgbClr val="404040"/>
                </a:solidFill>
                <a:latin typeface="Trebuchet MS"/>
              </a:rPr>
              <a:t>with</a:t>
            </a:r>
            <a:r>
              <a:rPr lang="de-DE" sz="2000" b="0" strike="noStrike" spc="-1" dirty="0">
                <a:solidFill>
                  <a:srgbClr val="404040"/>
                </a:solidFill>
                <a:latin typeface="Trebuchet MS"/>
              </a:rPr>
              <a:t> Espresso Framework</a:t>
            </a:r>
            <a:endParaRPr lang="de-DE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de-DE" sz="2000" b="0" strike="noStrike" spc="-1" dirty="0">
              <a:latin typeface="Arial"/>
            </a:endParaRPr>
          </a:p>
        </p:txBody>
      </p:sp>
      <p:sp>
        <p:nvSpPr>
          <p:cNvPr id="171" name="CustomShape 3"/>
          <p:cNvSpPr/>
          <p:nvPr/>
        </p:nvSpPr>
        <p:spPr>
          <a:xfrm>
            <a:off x="514080" y="6481440"/>
            <a:ext cx="63471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de-DE" sz="900" b="0" strike="noStrike" spc="-1">
                <a:solidFill>
                  <a:srgbClr val="A6A6A6"/>
                </a:solidFill>
                <a:latin typeface="Trebuchet MS"/>
              </a:rPr>
              <a:t>Thomas Malina – Tillmann Nünninghof – Natalie Busam – Lea Wegner </a:t>
            </a:r>
            <a:endParaRPr lang="de-DE" sz="900" b="0" strike="noStrike" spc="-1">
              <a:latin typeface="Arial"/>
            </a:endParaRPr>
          </a:p>
        </p:txBody>
      </p:sp>
      <p:pic>
        <p:nvPicPr>
          <p:cNvPr id="172" name="Picture 1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</p:blipFill>
        <p:spPr>
          <a:xfrm>
            <a:off x="671760" y="2670840"/>
            <a:ext cx="5660280" cy="318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restart="whenNotActive" fill="hold" nodeType="interactiveSeq">
                <p:childTnLst>
                  <p:par>
                    <p:cTn id="3" fill="hold"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609480" y="609480"/>
            <a:ext cx="6347160" cy="132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3600" b="0" strike="noStrike" spc="-1" dirty="0" err="1">
                <a:solidFill>
                  <a:srgbClr val="D34817"/>
                </a:solidFill>
                <a:latin typeface="Trebuchet MS"/>
              </a:rPr>
              <a:t>Testing</a:t>
            </a:r>
            <a:r>
              <a:rPr lang="de-DE" sz="3600" b="0" strike="noStrike" spc="-1" dirty="0">
                <a:solidFill>
                  <a:srgbClr val="D34817"/>
                </a:solidFill>
                <a:latin typeface="Trebuchet MS"/>
              </a:rPr>
              <a:t> – User </a:t>
            </a:r>
            <a:r>
              <a:rPr lang="de-DE" sz="3600" b="0" strike="noStrike" spc="-1" dirty="0" err="1">
                <a:solidFill>
                  <a:srgbClr val="D34817"/>
                </a:solidFill>
                <a:latin typeface="Trebuchet MS"/>
              </a:rPr>
              <a:t>tests</a:t>
            </a:r>
            <a:endParaRPr lang="de-DE" sz="3600" b="0" strike="noStrike" spc="-1" dirty="0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609480" y="1657350"/>
            <a:ext cx="6915270" cy="45911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D34817"/>
              </a:buClr>
              <a:buSzPct val="80000"/>
              <a:buFont typeface="Wingdings 3" charset="2"/>
              <a:buChar char=""/>
            </a:pPr>
            <a:r>
              <a:rPr lang="en-US" sz="2000" b="1" spc="-1" dirty="0">
                <a:solidFill>
                  <a:srgbClr val="404040"/>
                </a:solidFill>
                <a:latin typeface="Trebuchet MS"/>
              </a:rPr>
              <a:t>Functional Testing</a:t>
            </a:r>
            <a:r>
              <a:rPr lang="en-US" sz="2000" spc="-1" dirty="0">
                <a:solidFill>
                  <a:srgbClr val="404040"/>
                </a:solidFill>
                <a:latin typeface="Trebuchet MS"/>
              </a:rPr>
              <a:t>: Checking all app content for correct functioning.</a:t>
            </a: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D34817"/>
              </a:buClr>
              <a:buSzPct val="80000"/>
              <a:buFont typeface="Wingdings 3" charset="2"/>
              <a:buChar char=""/>
            </a:pPr>
            <a:r>
              <a:rPr lang="en-US" sz="2000" b="1" spc="-1" dirty="0">
                <a:solidFill>
                  <a:srgbClr val="404040"/>
                </a:solidFill>
                <a:latin typeface="Trebuchet MS"/>
              </a:rPr>
              <a:t>Usability-Test</a:t>
            </a:r>
            <a:r>
              <a:rPr lang="en-US" sz="2000" spc="-1" dirty="0">
                <a:solidFill>
                  <a:srgbClr val="404040"/>
                </a:solidFill>
                <a:latin typeface="Trebuchet MS"/>
              </a:rPr>
              <a:t>: Testing the app‘s user-friendliness (especially layout and handling).</a:t>
            </a: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D34817"/>
              </a:buClr>
              <a:buSzPct val="80000"/>
              <a:buFont typeface="Wingdings 3" charset="2"/>
              <a:buChar char=""/>
            </a:pPr>
            <a:r>
              <a:rPr lang="en-US" sz="2000" b="1" spc="-1" dirty="0">
                <a:solidFill>
                  <a:srgbClr val="404040"/>
                </a:solidFill>
                <a:latin typeface="Trebuchet MS"/>
              </a:rPr>
              <a:t>Compatibility-Test: </a:t>
            </a:r>
            <a:r>
              <a:rPr lang="en-US" sz="2000" spc="-1" dirty="0">
                <a:solidFill>
                  <a:srgbClr val="404040"/>
                </a:solidFill>
                <a:latin typeface="Trebuchet MS"/>
              </a:rPr>
              <a:t>Check whether the app is compatible with different hardware and software conditions.</a:t>
            </a: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D34817"/>
              </a:buClr>
              <a:buSzPct val="80000"/>
              <a:buFont typeface="Wingdings 3" charset="2"/>
              <a:buChar char=""/>
            </a:pPr>
            <a:r>
              <a:rPr lang="en-US" sz="2000" b="1" spc="-1" dirty="0">
                <a:solidFill>
                  <a:srgbClr val="404040"/>
                </a:solidFill>
                <a:latin typeface="Trebuchet MS"/>
              </a:rPr>
              <a:t>Performance-Test</a:t>
            </a:r>
            <a:r>
              <a:rPr lang="en-US" sz="2000" spc="-1" dirty="0">
                <a:solidFill>
                  <a:srgbClr val="404040"/>
                </a:solidFill>
                <a:latin typeface="Trebuchet MS"/>
              </a:rPr>
              <a:t>: Review of the system resources required by the app during intensive use.</a:t>
            </a: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D34817"/>
              </a:buClr>
              <a:buSzPct val="80000"/>
              <a:buFont typeface="Wingdings 3" charset="2"/>
              <a:buChar char=""/>
            </a:pPr>
            <a:r>
              <a:rPr lang="en-US" sz="2000" b="1" spc="-1" dirty="0">
                <a:solidFill>
                  <a:srgbClr val="404040"/>
                </a:solidFill>
                <a:latin typeface="Trebuchet MS"/>
              </a:rPr>
              <a:t>Functions-Test: </a:t>
            </a:r>
            <a:r>
              <a:rPr lang="en-US" sz="2000" spc="-1" dirty="0">
                <a:solidFill>
                  <a:srgbClr val="404040"/>
                </a:solidFill>
                <a:latin typeface="Trebuchet MS"/>
              </a:rPr>
              <a:t>Check if all relevant functions of the app work.</a:t>
            </a: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D34817"/>
              </a:buClr>
              <a:buSzPct val="80000"/>
              <a:buFont typeface="Wingdings 3" charset="2"/>
              <a:buChar char=""/>
            </a:pPr>
            <a:r>
              <a:rPr lang="en-US" sz="2000" spc="-1" dirty="0">
                <a:solidFill>
                  <a:srgbClr val="404040"/>
                </a:solidFill>
                <a:latin typeface="Trebuchet MS"/>
              </a:rPr>
              <a:t>(Personal Feedback)</a:t>
            </a:r>
            <a:endParaRPr lang="de-DE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de-DE" sz="2000" b="0" strike="noStrike" spc="-1" dirty="0">
              <a:latin typeface="Arial"/>
            </a:endParaRPr>
          </a:p>
        </p:txBody>
      </p:sp>
      <p:sp>
        <p:nvSpPr>
          <p:cNvPr id="171" name="CustomShape 3"/>
          <p:cNvSpPr/>
          <p:nvPr/>
        </p:nvSpPr>
        <p:spPr>
          <a:xfrm>
            <a:off x="514080" y="6481440"/>
            <a:ext cx="63471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de-DE" sz="900" b="0" strike="noStrike" spc="-1">
                <a:solidFill>
                  <a:srgbClr val="A6A6A6"/>
                </a:solidFill>
                <a:latin typeface="Trebuchet MS"/>
              </a:rPr>
              <a:t>Thomas Malina – Tillmann Nünninghof – Natalie Busam – Lea Wegner </a:t>
            </a:r>
            <a:endParaRPr lang="de-DE" sz="9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609480" y="609480"/>
            <a:ext cx="6347160" cy="132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r>
              <a:rPr lang="de-DE" sz="3600" spc="-1" dirty="0">
                <a:solidFill>
                  <a:srgbClr val="D34817"/>
                </a:solidFill>
                <a:latin typeface="Trebuchet MS"/>
              </a:rPr>
              <a:t>Risk Management</a:t>
            </a:r>
            <a:endParaRPr lang="de-DE" dirty="0"/>
          </a:p>
        </p:txBody>
      </p:sp>
      <p:sp>
        <p:nvSpPr>
          <p:cNvPr id="167" name="CustomShape 2"/>
          <p:cNvSpPr/>
          <p:nvPr/>
        </p:nvSpPr>
        <p:spPr>
          <a:xfrm>
            <a:off x="609480" y="2160720"/>
            <a:ext cx="6347160" cy="388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342900" indent="-342265">
              <a:lnSpc>
                <a:spcPct val="100000"/>
              </a:lnSpc>
              <a:spcBef>
                <a:spcPts val="1001"/>
              </a:spcBef>
              <a:buClr>
                <a:srgbClr val="D34817"/>
              </a:buClr>
              <a:buSzPct val="80000"/>
              <a:buFont typeface="Wingdings 3" charset="2"/>
              <a:buChar char=""/>
            </a:pPr>
            <a:endParaRPr lang="de-DE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514080" y="6481440"/>
            <a:ext cx="63471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de-DE" sz="900" b="0" strike="noStrike" spc="-1">
                <a:solidFill>
                  <a:srgbClr val="A6A6A6"/>
                </a:solidFill>
                <a:latin typeface="Trebuchet MS"/>
              </a:rPr>
              <a:t>Thomas Malina – Tillmann Nünninghof – Natalie Busam – Lea Wegner </a:t>
            </a:r>
            <a:endParaRPr lang="de-DE" sz="900" b="0" strike="noStrike" spc="-1">
              <a:latin typeface="Arial"/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B5A01425-3C01-41F0-9868-B23457C04F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93681"/>
              </p:ext>
            </p:extLst>
          </p:nvPr>
        </p:nvGraphicFramePr>
        <p:xfrm>
          <a:off x="609480" y="1826260"/>
          <a:ext cx="6251760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0709">
                  <a:extLst>
                    <a:ext uri="{9D8B030D-6E8A-4147-A177-3AD203B41FA5}">
                      <a16:colId xmlns:a16="http://schemas.microsoft.com/office/drawing/2014/main" val="2051793240"/>
                    </a:ext>
                  </a:extLst>
                </a:gridCol>
                <a:gridCol w="1562163">
                  <a:extLst>
                    <a:ext uri="{9D8B030D-6E8A-4147-A177-3AD203B41FA5}">
                      <a16:colId xmlns:a16="http://schemas.microsoft.com/office/drawing/2014/main" val="3192525579"/>
                    </a:ext>
                  </a:extLst>
                </a:gridCol>
                <a:gridCol w="1110749">
                  <a:extLst>
                    <a:ext uri="{9D8B030D-6E8A-4147-A177-3AD203B41FA5}">
                      <a16:colId xmlns:a16="http://schemas.microsoft.com/office/drawing/2014/main" val="1245566641"/>
                    </a:ext>
                  </a:extLst>
                </a:gridCol>
                <a:gridCol w="1068139">
                  <a:extLst>
                    <a:ext uri="{9D8B030D-6E8A-4147-A177-3AD203B41FA5}">
                      <a16:colId xmlns:a16="http://schemas.microsoft.com/office/drawing/2014/main" val="3341684416"/>
                    </a:ext>
                  </a:extLst>
                </a:gridCol>
              </a:tblGrid>
              <a:tr h="394002">
                <a:tc>
                  <a:txBody>
                    <a:bodyPr/>
                    <a:lstStyle/>
                    <a:p>
                      <a:r>
                        <a:rPr lang="de-DE" sz="2000" dirty="0">
                          <a:latin typeface="Trebuchet MS" panose="020B0603020202020204" pitchFamily="34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err="1">
                          <a:latin typeface="Trebuchet MS" panose="020B0603020202020204" pitchFamily="34" charset="0"/>
                        </a:rPr>
                        <a:t>Occurence</a:t>
                      </a:r>
                      <a:endParaRPr lang="de-DE" sz="2000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>
                          <a:latin typeface="Trebuchet MS" panose="020B0603020202020204" pitchFamily="34" charset="0"/>
                        </a:rPr>
                        <a:t>Impact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err="1">
                          <a:latin typeface="Trebuchet MS" panose="020B0603020202020204" pitchFamily="34" charset="0"/>
                        </a:rPr>
                        <a:t>Factor</a:t>
                      </a:r>
                      <a:endParaRPr lang="de-DE" sz="2000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993450"/>
                  </a:ext>
                </a:extLst>
              </a:tr>
              <a:tr h="697080">
                <a:tc>
                  <a:txBody>
                    <a:bodyPr/>
                    <a:lstStyle/>
                    <a:p>
                      <a:r>
                        <a:rPr lang="de-DE" sz="2000" dirty="0">
                          <a:latin typeface="Trebuchet MS" panose="020B0603020202020204" pitchFamily="34" charset="0"/>
                        </a:rPr>
                        <a:t>The </a:t>
                      </a:r>
                      <a:r>
                        <a:rPr lang="de-DE" sz="2000" dirty="0" err="1">
                          <a:latin typeface="Trebuchet MS" panose="020B0603020202020204" pitchFamily="34" charset="0"/>
                        </a:rPr>
                        <a:t>speciality</a:t>
                      </a:r>
                      <a:r>
                        <a:rPr lang="de-DE" sz="2000" dirty="0">
                          <a:latin typeface="Trebuchet MS" panose="020B0603020202020204" pitchFamily="34" charset="0"/>
                        </a:rPr>
                        <a:t> </a:t>
                      </a:r>
                      <a:r>
                        <a:rPr lang="de-DE" sz="2000" dirty="0" err="1">
                          <a:latin typeface="Trebuchet MS" panose="020B0603020202020204" pitchFamily="34" charset="0"/>
                        </a:rPr>
                        <a:t>of</a:t>
                      </a:r>
                      <a:r>
                        <a:rPr lang="de-DE" sz="2000" dirty="0">
                          <a:latin typeface="Trebuchet MS" panose="020B0603020202020204" pitchFamily="34" charset="0"/>
                        </a:rPr>
                        <a:t> </a:t>
                      </a:r>
                      <a:r>
                        <a:rPr lang="de-DE" sz="2000" dirty="0" err="1">
                          <a:latin typeface="Trebuchet MS" panose="020B0603020202020204" pitchFamily="34" charset="0"/>
                        </a:rPr>
                        <a:t>the</a:t>
                      </a:r>
                      <a:r>
                        <a:rPr lang="de-DE" sz="2000" dirty="0">
                          <a:latin typeface="Trebuchet MS" panose="020B0603020202020204" pitchFamily="34" charset="0"/>
                        </a:rPr>
                        <a:t> </a:t>
                      </a:r>
                      <a:r>
                        <a:rPr lang="de-DE" sz="2000" dirty="0" err="1">
                          <a:latin typeface="Trebuchet MS" panose="020B0603020202020204" pitchFamily="34" charset="0"/>
                        </a:rPr>
                        <a:t>app</a:t>
                      </a:r>
                      <a:r>
                        <a:rPr lang="de-DE" sz="2000" dirty="0">
                          <a:latin typeface="Trebuchet MS" panose="020B0603020202020204" pitchFamily="34" charset="0"/>
                        </a:rPr>
                        <a:t> </a:t>
                      </a:r>
                      <a:r>
                        <a:rPr lang="de-DE" sz="2000" dirty="0" err="1">
                          <a:latin typeface="Trebuchet MS" panose="020B0603020202020204" pitchFamily="34" charset="0"/>
                        </a:rPr>
                        <a:t>is</a:t>
                      </a:r>
                      <a:r>
                        <a:rPr lang="de-DE" sz="2000" dirty="0">
                          <a:latin typeface="Trebuchet MS" panose="020B0603020202020204" pitchFamily="34" charset="0"/>
                        </a:rPr>
                        <a:t> not </a:t>
                      </a:r>
                      <a:r>
                        <a:rPr lang="de-DE" sz="2000" dirty="0" err="1">
                          <a:latin typeface="Trebuchet MS" panose="020B0603020202020204" pitchFamily="34" charset="0"/>
                        </a:rPr>
                        <a:t>clear</a:t>
                      </a:r>
                      <a:endParaRPr lang="de-DE" sz="2000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>
                          <a:latin typeface="Trebuchet MS" panose="020B0603020202020204" pitchFamily="34" charset="0"/>
                        </a:rPr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>
                          <a:latin typeface="Trebuchet MS" panose="020B0603020202020204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>
                          <a:latin typeface="Trebuchet MS" panose="020B0603020202020204" pitchFamily="34" charset="0"/>
                        </a:rPr>
                        <a:t>6,4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588483"/>
                  </a:ext>
                </a:extLst>
              </a:tr>
              <a:tr h="1000158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rebuchet MS" panose="020B0603020202020204" pitchFamily="34" charset="0"/>
                        </a:rPr>
                        <a:t>Inadequate estimation of required resources</a:t>
                      </a:r>
                      <a:endParaRPr lang="de-DE" sz="2000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>
                          <a:latin typeface="Trebuchet MS" panose="020B0603020202020204" pitchFamily="34" charset="0"/>
                        </a:rPr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>
                          <a:latin typeface="Trebuchet MS" panose="020B060302020202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>
                          <a:latin typeface="Trebuchet MS" panose="020B0603020202020204" pitchFamily="34" charset="0"/>
                        </a:rPr>
                        <a:t>3,5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177034"/>
                  </a:ext>
                </a:extLst>
              </a:tr>
              <a:tr h="1000158">
                <a:tc>
                  <a:txBody>
                    <a:bodyPr/>
                    <a:lstStyle/>
                    <a:p>
                      <a:r>
                        <a:rPr lang="de-DE" sz="2000" dirty="0">
                          <a:latin typeface="Trebuchet MS" panose="020B0603020202020204" pitchFamily="34" charset="0"/>
                        </a:rPr>
                        <a:t>High </a:t>
                      </a:r>
                      <a:r>
                        <a:rPr lang="de-DE" sz="2000" dirty="0" err="1">
                          <a:latin typeface="Trebuchet MS" panose="020B0603020202020204" pitchFamily="34" charset="0"/>
                        </a:rPr>
                        <a:t>level</a:t>
                      </a:r>
                      <a:r>
                        <a:rPr lang="de-DE" sz="2000" dirty="0">
                          <a:latin typeface="Trebuchet MS" panose="020B0603020202020204" pitchFamily="34" charset="0"/>
                        </a:rPr>
                        <a:t> </a:t>
                      </a:r>
                      <a:r>
                        <a:rPr lang="de-DE" sz="2000" dirty="0" err="1">
                          <a:latin typeface="Trebuchet MS" panose="020B0603020202020204" pitchFamily="34" charset="0"/>
                        </a:rPr>
                        <a:t>of</a:t>
                      </a:r>
                      <a:r>
                        <a:rPr lang="de-DE" sz="2000" dirty="0">
                          <a:latin typeface="Trebuchet MS" panose="020B0603020202020204" pitchFamily="34" charset="0"/>
                        </a:rPr>
                        <a:t> </a:t>
                      </a:r>
                      <a:r>
                        <a:rPr lang="de-DE" sz="2000" dirty="0" err="1">
                          <a:latin typeface="Trebuchet MS" panose="020B0603020202020204" pitchFamily="34" charset="0"/>
                        </a:rPr>
                        <a:t>technical</a:t>
                      </a:r>
                      <a:r>
                        <a:rPr lang="de-DE" sz="2000" dirty="0">
                          <a:latin typeface="Trebuchet MS" panose="020B0603020202020204" pitchFamily="34" charset="0"/>
                        </a:rPr>
                        <a:t> </a:t>
                      </a:r>
                      <a:r>
                        <a:rPr lang="de-DE" sz="2000" dirty="0" err="1">
                          <a:latin typeface="Trebuchet MS" panose="020B0603020202020204" pitchFamily="34" charset="0"/>
                        </a:rPr>
                        <a:t>complexity</a:t>
                      </a:r>
                      <a:endParaRPr lang="de-DE" sz="2000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>
                          <a:latin typeface="Trebuchet MS" panose="020B0603020202020204" pitchFamily="34" charset="0"/>
                        </a:rPr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>
                          <a:latin typeface="Trebuchet MS" panose="020B0603020202020204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>
                          <a:latin typeface="Trebuchet MS" panose="020B0603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06620"/>
                  </a:ext>
                </a:extLst>
              </a:tr>
              <a:tr h="697080">
                <a:tc>
                  <a:txBody>
                    <a:bodyPr/>
                    <a:lstStyle/>
                    <a:p>
                      <a:r>
                        <a:rPr lang="de-DE" sz="2000" dirty="0" err="1">
                          <a:latin typeface="Trebuchet MS" panose="020B0603020202020204" pitchFamily="34" charset="0"/>
                        </a:rPr>
                        <a:t>Ineffective</a:t>
                      </a:r>
                      <a:r>
                        <a:rPr lang="de-DE" sz="2000" dirty="0">
                          <a:latin typeface="Trebuchet MS" panose="020B0603020202020204" pitchFamily="34" charset="0"/>
                        </a:rPr>
                        <a:t> </a:t>
                      </a:r>
                      <a:r>
                        <a:rPr lang="de-DE" sz="2000" dirty="0" err="1">
                          <a:latin typeface="Trebuchet MS" panose="020B0603020202020204" pitchFamily="34" charset="0"/>
                        </a:rPr>
                        <a:t>communications</a:t>
                      </a:r>
                      <a:endParaRPr lang="de-DE" sz="2000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>
                          <a:latin typeface="Trebuchet MS" panose="020B0603020202020204" pitchFamily="34" charset="0"/>
                        </a:rPr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>
                          <a:latin typeface="Trebuchet MS" panose="020B060302020202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>
                          <a:latin typeface="Trebuchet MS" panose="020B0603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7503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0068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609480" y="609480"/>
            <a:ext cx="6347160" cy="132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r>
              <a:rPr lang="de-DE" sz="3600" spc="-1" dirty="0">
                <a:solidFill>
                  <a:srgbClr val="D34817"/>
                </a:solidFill>
                <a:latin typeface="Trebuchet MS"/>
              </a:rPr>
              <a:t>Risk Management</a:t>
            </a:r>
            <a:endParaRPr lang="de-DE" dirty="0"/>
          </a:p>
        </p:txBody>
      </p:sp>
      <p:sp>
        <p:nvSpPr>
          <p:cNvPr id="167" name="CustomShape 2"/>
          <p:cNvSpPr/>
          <p:nvPr/>
        </p:nvSpPr>
        <p:spPr>
          <a:xfrm>
            <a:off x="609480" y="2160720"/>
            <a:ext cx="6347160" cy="388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342900" indent="-342265">
              <a:lnSpc>
                <a:spcPct val="100000"/>
              </a:lnSpc>
              <a:spcBef>
                <a:spcPts val="1001"/>
              </a:spcBef>
              <a:buClr>
                <a:srgbClr val="D34817"/>
              </a:buClr>
              <a:buSzPct val="80000"/>
              <a:buFont typeface="Wingdings 3" charset="2"/>
              <a:buChar char=""/>
            </a:pPr>
            <a:endParaRPr lang="de-DE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514080" y="6481440"/>
            <a:ext cx="63471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de-DE" sz="900" b="0" strike="noStrike" spc="-1">
                <a:solidFill>
                  <a:srgbClr val="A6A6A6"/>
                </a:solidFill>
                <a:latin typeface="Trebuchet MS"/>
              </a:rPr>
              <a:t>Thomas Malina – Tillmann Nünninghof – Natalie Busam – Lea Wegner </a:t>
            </a:r>
            <a:endParaRPr lang="de-DE" sz="900" b="0" strike="noStrike" spc="-1">
              <a:latin typeface="Arial"/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B5A01425-3C01-41F0-9868-B23457C04F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095685"/>
              </p:ext>
            </p:extLst>
          </p:nvPr>
        </p:nvGraphicFramePr>
        <p:xfrm>
          <a:off x="609479" y="1826260"/>
          <a:ext cx="6457067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5089">
                  <a:extLst>
                    <a:ext uri="{9D8B030D-6E8A-4147-A177-3AD203B41FA5}">
                      <a16:colId xmlns:a16="http://schemas.microsoft.com/office/drawing/2014/main" val="2051793240"/>
                    </a:ext>
                  </a:extLst>
                </a:gridCol>
                <a:gridCol w="1551535">
                  <a:extLst>
                    <a:ext uri="{9D8B030D-6E8A-4147-A177-3AD203B41FA5}">
                      <a16:colId xmlns:a16="http://schemas.microsoft.com/office/drawing/2014/main" val="3192525579"/>
                    </a:ext>
                  </a:extLst>
                </a:gridCol>
                <a:gridCol w="1147226">
                  <a:extLst>
                    <a:ext uri="{9D8B030D-6E8A-4147-A177-3AD203B41FA5}">
                      <a16:colId xmlns:a16="http://schemas.microsoft.com/office/drawing/2014/main" val="1245566641"/>
                    </a:ext>
                  </a:extLst>
                </a:gridCol>
                <a:gridCol w="1103217">
                  <a:extLst>
                    <a:ext uri="{9D8B030D-6E8A-4147-A177-3AD203B41FA5}">
                      <a16:colId xmlns:a16="http://schemas.microsoft.com/office/drawing/2014/main" val="3341684416"/>
                    </a:ext>
                  </a:extLst>
                </a:gridCol>
              </a:tblGrid>
              <a:tr h="393167">
                <a:tc>
                  <a:txBody>
                    <a:bodyPr/>
                    <a:lstStyle/>
                    <a:p>
                      <a:r>
                        <a:rPr lang="de-DE" sz="2000" dirty="0">
                          <a:latin typeface="Trebuchet MS" panose="020B0603020202020204" pitchFamily="34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err="1">
                          <a:latin typeface="Trebuchet MS" panose="020B0603020202020204" pitchFamily="34" charset="0"/>
                        </a:rPr>
                        <a:t>Occurence</a:t>
                      </a:r>
                      <a:endParaRPr lang="de-DE" sz="2000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>
                          <a:latin typeface="Trebuchet MS" panose="020B0603020202020204" pitchFamily="34" charset="0"/>
                        </a:rPr>
                        <a:t>Impact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err="1">
                          <a:latin typeface="Trebuchet MS" panose="020B0603020202020204" pitchFamily="34" charset="0"/>
                        </a:rPr>
                        <a:t>Factor</a:t>
                      </a:r>
                      <a:endParaRPr lang="de-DE" sz="2000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993450"/>
                  </a:ext>
                </a:extLst>
              </a:tr>
              <a:tr h="998040">
                <a:tc>
                  <a:txBody>
                    <a:bodyPr/>
                    <a:lstStyle/>
                    <a:p>
                      <a:r>
                        <a:rPr lang="de-DE" sz="2000" dirty="0" err="1">
                          <a:latin typeface="Trebuchet MS" panose="020B0603020202020204" pitchFamily="34" charset="0"/>
                        </a:rPr>
                        <a:t>Unknown</a:t>
                      </a:r>
                      <a:r>
                        <a:rPr lang="de-DE" sz="2000" dirty="0">
                          <a:latin typeface="Trebuchet MS" panose="020B0603020202020204" pitchFamily="34" charset="0"/>
                        </a:rPr>
                        <a:t> </a:t>
                      </a:r>
                      <a:r>
                        <a:rPr lang="de-DE" sz="2000" dirty="0" err="1">
                          <a:latin typeface="Trebuchet MS" panose="020B0603020202020204" pitchFamily="34" charset="0"/>
                        </a:rPr>
                        <a:t>technologies</a:t>
                      </a:r>
                      <a:r>
                        <a:rPr lang="de-DE" sz="2000" dirty="0">
                          <a:latin typeface="Trebuchet MS" panose="020B0603020202020204" pitchFamily="34" charset="0"/>
                        </a:rPr>
                        <a:t> </a:t>
                      </a:r>
                      <a:r>
                        <a:rPr lang="de-DE" sz="2000" dirty="0" err="1">
                          <a:latin typeface="Trebuchet MS" panose="020B0603020202020204" pitchFamily="34" charset="0"/>
                        </a:rPr>
                        <a:t>are</a:t>
                      </a:r>
                      <a:r>
                        <a:rPr lang="de-DE" sz="2000" dirty="0">
                          <a:latin typeface="Trebuchet MS" panose="020B0603020202020204" pitchFamily="34" charset="0"/>
                        </a:rPr>
                        <a:t> </a:t>
                      </a:r>
                      <a:r>
                        <a:rPr lang="de-DE" sz="2000" dirty="0" err="1">
                          <a:latin typeface="Trebuchet MS" panose="020B0603020202020204" pitchFamily="34" charset="0"/>
                        </a:rPr>
                        <a:t>difficult</a:t>
                      </a:r>
                      <a:r>
                        <a:rPr lang="de-DE" sz="2000" dirty="0">
                          <a:latin typeface="Trebuchet MS" panose="020B0603020202020204" pitchFamily="34" charset="0"/>
                        </a:rPr>
                        <a:t> </a:t>
                      </a:r>
                      <a:r>
                        <a:rPr lang="de-DE" sz="2000" dirty="0" err="1">
                          <a:latin typeface="Trebuchet MS" panose="020B0603020202020204" pitchFamily="34" charset="0"/>
                        </a:rPr>
                        <a:t>to</a:t>
                      </a:r>
                      <a:r>
                        <a:rPr lang="de-DE" sz="2000" dirty="0">
                          <a:latin typeface="Trebuchet MS" panose="020B0603020202020204" pitchFamily="34" charset="0"/>
                        </a:rPr>
                        <a:t> handle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>
                          <a:latin typeface="Trebuchet MS" panose="020B0603020202020204" pitchFamily="34" charset="0"/>
                        </a:rPr>
                        <a:t>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>
                          <a:latin typeface="Trebuchet MS" panose="020B060302020202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>
                          <a:latin typeface="Trebuchet MS" panose="020B0603020202020204" pitchFamily="34" charset="0"/>
                        </a:rPr>
                        <a:t>2,7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588483"/>
                  </a:ext>
                </a:extLst>
              </a:tr>
              <a:tr h="9980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rebuchet MS" panose="020B0603020202020204" pitchFamily="34" charset="0"/>
                        </a:rPr>
                        <a:t>User does not understand the usage of the app</a:t>
                      </a:r>
                      <a:endParaRPr lang="de-DE" sz="2000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>
                          <a:latin typeface="Trebuchet MS" panose="020B0603020202020204" pitchFamily="34" charset="0"/>
                        </a:rPr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>
                          <a:latin typeface="Trebuchet MS" panose="020B0603020202020204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>
                          <a:latin typeface="Trebuchet MS" panose="020B0603020202020204" pitchFamily="34" charset="0"/>
                        </a:rPr>
                        <a:t>1,6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177034"/>
                  </a:ext>
                </a:extLst>
              </a:tr>
              <a:tr h="695604">
                <a:tc>
                  <a:txBody>
                    <a:bodyPr/>
                    <a:lstStyle/>
                    <a:p>
                      <a:r>
                        <a:rPr lang="de-DE" sz="2000" dirty="0">
                          <a:latin typeface="Trebuchet MS" panose="020B0603020202020204" pitchFamily="34" charset="0"/>
                        </a:rPr>
                        <a:t>Loss </a:t>
                      </a:r>
                      <a:r>
                        <a:rPr lang="de-DE" sz="2000" dirty="0" err="1">
                          <a:latin typeface="Trebuchet MS" panose="020B0603020202020204" pitchFamily="34" charset="0"/>
                        </a:rPr>
                        <a:t>of</a:t>
                      </a:r>
                      <a:r>
                        <a:rPr lang="de-DE" sz="2000" dirty="0">
                          <a:latin typeface="Trebuchet MS" panose="020B0603020202020204" pitchFamily="34" charset="0"/>
                        </a:rPr>
                        <a:t> </a:t>
                      </a:r>
                      <a:r>
                        <a:rPr lang="de-DE" sz="2000" dirty="0" err="1">
                          <a:latin typeface="Trebuchet MS" panose="020B0603020202020204" pitchFamily="34" charset="0"/>
                        </a:rPr>
                        <a:t>team</a:t>
                      </a:r>
                      <a:r>
                        <a:rPr lang="de-DE" sz="2000" dirty="0">
                          <a:latin typeface="Trebuchet MS" panose="020B0603020202020204" pitchFamily="34" charset="0"/>
                        </a:rPr>
                        <a:t> </a:t>
                      </a:r>
                      <a:r>
                        <a:rPr lang="de-DE" sz="2000" dirty="0" err="1">
                          <a:latin typeface="Trebuchet MS" panose="020B0603020202020204" pitchFamily="34" charset="0"/>
                        </a:rPr>
                        <a:t>members</a:t>
                      </a:r>
                      <a:endParaRPr lang="de-DE" sz="2000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>
                          <a:latin typeface="Trebuchet MS" panose="020B0603020202020204" pitchFamily="34" charset="0"/>
                        </a:rPr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>
                          <a:latin typeface="Trebuchet MS" panose="020B0603020202020204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06620"/>
                  </a:ext>
                </a:extLst>
              </a:tr>
              <a:tr h="695604">
                <a:tc>
                  <a:txBody>
                    <a:bodyPr/>
                    <a:lstStyle/>
                    <a:p>
                      <a:r>
                        <a:rPr lang="de-DE" sz="2000" dirty="0" err="1">
                          <a:latin typeface="Trebuchet MS" panose="020B0603020202020204" pitchFamily="34" charset="0"/>
                        </a:rPr>
                        <a:t>Changing</a:t>
                      </a:r>
                      <a:r>
                        <a:rPr lang="de-DE" sz="2000" dirty="0">
                          <a:latin typeface="Trebuchet MS" panose="020B0603020202020204" pitchFamily="34" charset="0"/>
                        </a:rPr>
                        <a:t> </a:t>
                      </a:r>
                      <a:r>
                        <a:rPr lang="de-DE" sz="2000" dirty="0" err="1">
                          <a:latin typeface="Trebuchet MS" panose="020B0603020202020204" pitchFamily="34" charset="0"/>
                        </a:rPr>
                        <a:t>requirements</a:t>
                      </a:r>
                      <a:endParaRPr lang="de-DE" sz="2000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>
                          <a:latin typeface="Trebuchet MS" panose="020B0603020202020204" pitchFamily="34" charset="0"/>
                        </a:rPr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>
                          <a:latin typeface="Trebuchet MS" panose="020B0603020202020204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>
                          <a:latin typeface="Trebuchet MS" panose="020B0603020202020204" pitchFamily="34" charset="0"/>
                        </a:rPr>
                        <a:t>0,8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7503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7705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1130760" y="2404440"/>
            <a:ext cx="5825880" cy="164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r>
              <a:rPr lang="de-DE" sz="5400" b="0" strike="noStrike" spc="-1">
                <a:solidFill>
                  <a:srgbClr val="D34817"/>
                </a:solidFill>
                <a:latin typeface="Trebuchet MS"/>
              </a:rPr>
              <a:t>Understand business need</a:t>
            </a:r>
            <a:endParaRPr lang="de-DE" sz="5400" b="0" strike="noStrike" spc="-1"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1130760" y="4050720"/>
            <a:ext cx="5825880" cy="109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CustomShape 3"/>
          <p:cNvSpPr/>
          <p:nvPr/>
        </p:nvSpPr>
        <p:spPr>
          <a:xfrm>
            <a:off x="514080" y="6481440"/>
            <a:ext cx="63471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de-DE" sz="900" b="0" strike="noStrike" spc="-1">
                <a:solidFill>
                  <a:srgbClr val="A6A6A6"/>
                </a:solidFill>
                <a:latin typeface="Trebuchet MS"/>
              </a:rPr>
              <a:t>Thomas Malina – Tillmann Nünninghof – Natalie Busam – Lea Wegner </a:t>
            </a:r>
            <a:endParaRPr lang="de-DE" sz="900" b="0" strike="noStrike" spc="-1">
              <a:latin typeface="Arial"/>
            </a:endParaRPr>
          </a:p>
        </p:txBody>
      </p:sp>
      <p:pic>
        <p:nvPicPr>
          <p:cNvPr id="119" name="Grafik 6"/>
          <p:cNvPicPr/>
          <p:nvPr/>
        </p:nvPicPr>
        <p:blipFill>
          <a:blip r:embed="rId2"/>
          <a:stretch/>
        </p:blipFill>
        <p:spPr>
          <a:xfrm rot="1292400">
            <a:off x="7693560" y="329400"/>
            <a:ext cx="1097640" cy="1230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609480" y="609480"/>
            <a:ext cx="6347160" cy="132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3600" b="0" strike="noStrike" spc="-1" dirty="0">
                <a:solidFill>
                  <a:srgbClr val="D34817"/>
                </a:solidFill>
                <a:latin typeface="Trebuchet MS"/>
              </a:rPr>
              <a:t>Patterns</a:t>
            </a:r>
            <a:endParaRPr lang="de-DE" sz="3600" b="0" strike="noStrike" spc="-1" dirty="0">
              <a:latin typeface="Arial"/>
            </a:endParaRPr>
          </a:p>
        </p:txBody>
      </p:sp>
      <p:sp>
        <p:nvSpPr>
          <p:cNvPr id="171" name="CustomShape 3"/>
          <p:cNvSpPr/>
          <p:nvPr/>
        </p:nvSpPr>
        <p:spPr>
          <a:xfrm>
            <a:off x="514080" y="6481440"/>
            <a:ext cx="63471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de-DE" sz="900" b="0" strike="noStrike" spc="-1">
                <a:solidFill>
                  <a:srgbClr val="A6A6A6"/>
                </a:solidFill>
                <a:latin typeface="Trebuchet MS"/>
              </a:rPr>
              <a:t>Thomas Malina – Tillmann Nünninghof – Natalie Busam – Lea Wegner </a:t>
            </a:r>
            <a:endParaRPr lang="de-DE" sz="900" b="0" strike="noStrike" spc="-1">
              <a:latin typeface="Arial"/>
            </a:endParaRPr>
          </a:p>
        </p:txBody>
      </p:sp>
      <p:pic>
        <p:nvPicPr>
          <p:cNvPr id="1026" name="Picture 2" descr="https://raw.githubusercontent.com/Kalkihe/Deminder/c3ee83b8fff89b11c33233fcfa2b03b8ba8e8d80/app/src/main/java/com/team/deminder/deminder/StorageManager/StorageManager_WithDesignPattern.png">
            <a:extLst>
              <a:ext uri="{FF2B5EF4-FFF2-40B4-BE49-F238E27FC236}">
                <a16:creationId xmlns:a16="http://schemas.microsoft.com/office/drawing/2014/main" id="{F07F0698-8801-4164-9FD7-24217D063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0" y="1991091"/>
            <a:ext cx="6742528" cy="281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8824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609480" y="609480"/>
            <a:ext cx="6347160" cy="132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3600" b="0" strike="noStrike" spc="-1" dirty="0" err="1">
                <a:solidFill>
                  <a:srgbClr val="D34817"/>
                </a:solidFill>
                <a:latin typeface="Trebuchet MS"/>
              </a:rPr>
              <a:t>Metrics</a:t>
            </a:r>
            <a:endParaRPr lang="de-DE" sz="3600" b="0" strike="noStrike" spc="-1" dirty="0">
              <a:latin typeface="Arial"/>
            </a:endParaRPr>
          </a:p>
        </p:txBody>
      </p:sp>
      <p:sp>
        <p:nvSpPr>
          <p:cNvPr id="171" name="CustomShape 3"/>
          <p:cNvSpPr/>
          <p:nvPr/>
        </p:nvSpPr>
        <p:spPr>
          <a:xfrm>
            <a:off x="514080" y="6481440"/>
            <a:ext cx="63471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de-DE" sz="900" b="0" strike="noStrike" spc="-1">
                <a:solidFill>
                  <a:srgbClr val="A6A6A6"/>
                </a:solidFill>
                <a:latin typeface="Trebuchet MS"/>
              </a:rPr>
              <a:t>Thomas Malina – Tillmann Nünninghof – Natalie Busam – Lea Wegner </a:t>
            </a:r>
            <a:endParaRPr lang="de-DE" sz="900" b="0" strike="noStrike" spc="-1">
              <a:latin typeface="Arial"/>
            </a:endParaRPr>
          </a:p>
        </p:txBody>
      </p:sp>
      <p:pic>
        <p:nvPicPr>
          <p:cNvPr id="2050" name="Picture 2" descr="https://raw.githubusercontent.com/Kalkihe/Deminder/master/Documentation/Screenshots/bevoremetrics.PNG">
            <a:extLst>
              <a:ext uri="{FF2B5EF4-FFF2-40B4-BE49-F238E27FC236}">
                <a16:creationId xmlns:a16="http://schemas.microsoft.com/office/drawing/2014/main" id="{2BBE9349-8750-4058-9CA1-8F0C09035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0" y="1550321"/>
            <a:ext cx="6420238" cy="373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47FEE4E-B913-4C95-967B-277908CB8185}"/>
              </a:ext>
            </a:extLst>
          </p:cNvPr>
          <p:cNvSpPr/>
          <p:nvPr/>
        </p:nvSpPr>
        <p:spPr>
          <a:xfrm>
            <a:off x="609480" y="5444569"/>
            <a:ext cx="4572000" cy="95923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D34817"/>
              </a:buClr>
              <a:buSzPct val="80000"/>
              <a:buFont typeface="Wingdings 3" charset="2"/>
              <a:buChar char=""/>
            </a:pPr>
            <a:r>
              <a:rPr lang="de-DE" sz="2400" spc="-1" dirty="0" err="1">
                <a:solidFill>
                  <a:srgbClr val="404040"/>
                </a:solidFill>
                <a:latin typeface="Trebuchet MS"/>
              </a:rPr>
              <a:t>Complexity</a:t>
            </a:r>
            <a:endParaRPr lang="de-DE" sz="2400" spc="-1" dirty="0"/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D34817"/>
              </a:buClr>
              <a:buSzPct val="80000"/>
              <a:buFont typeface="Wingdings 3" charset="2"/>
              <a:buChar char=""/>
            </a:pPr>
            <a:r>
              <a:rPr lang="de-DE" sz="2400" spc="-1" dirty="0" err="1">
                <a:solidFill>
                  <a:srgbClr val="404040"/>
                </a:solidFill>
                <a:latin typeface="Trebuchet MS"/>
              </a:rPr>
              <a:t>Coupling</a:t>
            </a:r>
            <a:endParaRPr lang="de-DE" sz="2400" spc="-1" dirty="0"/>
          </a:p>
        </p:txBody>
      </p:sp>
    </p:spTree>
    <p:extLst>
      <p:ext uri="{BB962C8B-B14F-4D97-AF65-F5344CB8AC3E}">
        <p14:creationId xmlns:p14="http://schemas.microsoft.com/office/powerpoint/2010/main" val="1434333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609480" y="609480"/>
            <a:ext cx="6347160" cy="132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3600" b="0" strike="noStrike" spc="-1" dirty="0" err="1">
                <a:solidFill>
                  <a:srgbClr val="D34817"/>
                </a:solidFill>
                <a:latin typeface="Trebuchet MS"/>
              </a:rPr>
              <a:t>Metrics</a:t>
            </a:r>
            <a:endParaRPr lang="de-DE" sz="3600" b="0" strike="noStrike" spc="-1" dirty="0">
              <a:latin typeface="Arial"/>
            </a:endParaRPr>
          </a:p>
        </p:txBody>
      </p:sp>
      <p:sp>
        <p:nvSpPr>
          <p:cNvPr id="171" name="CustomShape 3"/>
          <p:cNvSpPr/>
          <p:nvPr/>
        </p:nvSpPr>
        <p:spPr>
          <a:xfrm>
            <a:off x="514080" y="6481440"/>
            <a:ext cx="63471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de-DE" sz="900" b="0" strike="noStrike" spc="-1">
                <a:solidFill>
                  <a:srgbClr val="A6A6A6"/>
                </a:solidFill>
                <a:latin typeface="Trebuchet MS"/>
              </a:rPr>
              <a:t>Thomas Malina – Tillmann Nünninghof – Natalie Busam – Lea Wegner </a:t>
            </a:r>
            <a:endParaRPr lang="de-DE" sz="900" b="0" strike="noStrike" spc="-1">
              <a:latin typeface="Arial"/>
            </a:endParaRPr>
          </a:p>
        </p:txBody>
      </p:sp>
      <p:pic>
        <p:nvPicPr>
          <p:cNvPr id="2054" name="Picture 6" descr="https://raw.githubusercontent.com/Kalkihe/Deminder/master/Documentation/Screenshots/aftermetrics.PNG">
            <a:extLst>
              <a:ext uri="{FF2B5EF4-FFF2-40B4-BE49-F238E27FC236}">
                <a16:creationId xmlns:a16="http://schemas.microsoft.com/office/drawing/2014/main" id="{A772A054-CFCC-4145-958B-196B89EC2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0" y="1685192"/>
            <a:ext cx="6447799" cy="373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956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609480" y="609480"/>
            <a:ext cx="6347160" cy="132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3600" b="0" strike="noStrike" spc="-1" dirty="0">
                <a:solidFill>
                  <a:srgbClr val="D34817"/>
                </a:solidFill>
                <a:latin typeface="Trebuchet MS"/>
              </a:rPr>
              <a:t>References</a:t>
            </a:r>
            <a:endParaRPr lang="de-DE" sz="3600" b="0" strike="noStrike" spc="-1" dirty="0">
              <a:latin typeface="Arial"/>
            </a:endParaRPr>
          </a:p>
        </p:txBody>
      </p:sp>
      <p:sp>
        <p:nvSpPr>
          <p:cNvPr id="171" name="CustomShape 3"/>
          <p:cNvSpPr/>
          <p:nvPr/>
        </p:nvSpPr>
        <p:spPr>
          <a:xfrm>
            <a:off x="514080" y="6481440"/>
            <a:ext cx="63471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de-DE" sz="900" b="0" strike="noStrike" spc="-1">
                <a:solidFill>
                  <a:srgbClr val="A6A6A6"/>
                </a:solidFill>
                <a:latin typeface="Trebuchet MS"/>
              </a:rPr>
              <a:t>Thomas Malina – Tillmann Nünninghof – Natalie Busam – Lea Wegner </a:t>
            </a:r>
            <a:endParaRPr lang="de-DE" sz="900" b="0" strike="noStrike" spc="-1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B088B76D-348B-467F-9245-FF5A5C9104B5}"/>
              </a:ext>
            </a:extLst>
          </p:cNvPr>
          <p:cNvSpPr/>
          <p:nvPr/>
        </p:nvSpPr>
        <p:spPr>
          <a:xfrm>
            <a:off x="609480" y="1657350"/>
            <a:ext cx="6915270" cy="45911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D34817"/>
              </a:buClr>
              <a:buSzPct val="80000"/>
              <a:buFont typeface="Wingdings 3" charset="2"/>
              <a:buChar char=""/>
            </a:pPr>
            <a:r>
              <a:rPr lang="en-US" sz="2400" b="1" spc="-1" dirty="0">
                <a:solidFill>
                  <a:srgbClr val="404040"/>
                </a:solidFill>
                <a:latin typeface="Trebuchet MS"/>
              </a:rPr>
              <a:t>Git-Repository: </a:t>
            </a:r>
            <a:r>
              <a:rPr lang="en-US" sz="2400" spc="-1" dirty="0">
                <a:solidFill>
                  <a:srgbClr val="404040"/>
                </a:solidFill>
                <a:latin typeface="Trebuchet MS"/>
                <a:hlinkClick r:id="rId2"/>
              </a:rPr>
              <a:t>https://github.com/Kalkihe/Deminder</a:t>
            </a:r>
            <a:r>
              <a:rPr lang="en-US" sz="2400" spc="-1" dirty="0">
                <a:solidFill>
                  <a:srgbClr val="404040"/>
                </a:solidFill>
                <a:latin typeface="Trebuchet MS"/>
              </a:rPr>
              <a:t> </a:t>
            </a: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D34817"/>
              </a:buClr>
              <a:buSzPct val="80000"/>
              <a:buFont typeface="Wingdings 3" charset="2"/>
              <a:buChar char=""/>
            </a:pPr>
            <a:r>
              <a:rPr lang="en-US" sz="2400" b="1" spc="-1" dirty="0">
                <a:solidFill>
                  <a:srgbClr val="404040"/>
                </a:solidFill>
                <a:latin typeface="Trebuchet MS"/>
              </a:rPr>
              <a:t>Blog: </a:t>
            </a:r>
            <a:r>
              <a:rPr lang="en-US" sz="2400" spc="-1" dirty="0">
                <a:solidFill>
                  <a:srgbClr val="404040"/>
                </a:solidFill>
                <a:latin typeface="Trebuchet MS"/>
                <a:hlinkClick r:id="rId3"/>
              </a:rPr>
              <a:t>https://deadlinereminder.wordpress.com/</a:t>
            </a:r>
            <a:r>
              <a:rPr lang="en-US" sz="2400" spc="-1" dirty="0">
                <a:solidFill>
                  <a:srgbClr val="404040"/>
                </a:solidFill>
                <a:latin typeface="Trebuchet MS"/>
              </a:rPr>
              <a:t> </a:t>
            </a: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D34817"/>
              </a:buClr>
              <a:buSzPct val="80000"/>
              <a:buFont typeface="Wingdings 3" charset="2"/>
              <a:buChar char=""/>
            </a:pPr>
            <a:r>
              <a:rPr lang="en-US" sz="2400" b="1" spc="-1" dirty="0">
                <a:solidFill>
                  <a:srgbClr val="404040"/>
                </a:solidFill>
                <a:latin typeface="Trebuchet MS"/>
              </a:rPr>
              <a:t>Download-Link: </a:t>
            </a:r>
            <a:r>
              <a:rPr lang="en-US" sz="2400" spc="-1" dirty="0">
                <a:solidFill>
                  <a:srgbClr val="404040"/>
                </a:solidFill>
                <a:latin typeface="Trebuchet MS"/>
                <a:hlinkClick r:id="rId4"/>
              </a:rPr>
              <a:t>https://deadlinereminder.wordpress.com/2019/06/11/installation-and-user-tests/</a:t>
            </a:r>
            <a:r>
              <a:rPr lang="en-US" sz="2400" spc="-1" dirty="0">
                <a:solidFill>
                  <a:srgbClr val="404040"/>
                </a:solidFill>
                <a:latin typeface="Trebuchet MS"/>
              </a:rPr>
              <a:t> </a:t>
            </a:r>
            <a:endParaRPr lang="de-DE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033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1130760" y="2404440"/>
            <a:ext cx="5825880" cy="164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r>
              <a:rPr lang="de-DE" sz="5400" b="0" strike="noStrike" spc="-1">
                <a:solidFill>
                  <a:srgbClr val="D34817"/>
                </a:solidFill>
                <a:latin typeface="Trebuchet MS"/>
              </a:rPr>
              <a:t>Thank you for your attention!</a:t>
            </a:r>
            <a:endParaRPr lang="de-DE" sz="5400" b="0" strike="noStrike" spc="-1"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514080" y="6481440"/>
            <a:ext cx="63471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de-DE" sz="900" b="0" strike="noStrike" spc="-1">
                <a:solidFill>
                  <a:srgbClr val="A6A6A6"/>
                </a:solidFill>
                <a:latin typeface="Trebuchet MS"/>
              </a:rPr>
              <a:t>Thomas Malina – Tillmann Nünninghof – Natalie Busam – Lea Wegner </a:t>
            </a:r>
            <a:endParaRPr lang="de-DE" sz="900" b="0" strike="noStrike" spc="-1">
              <a:latin typeface="Arial"/>
            </a:endParaRPr>
          </a:p>
        </p:txBody>
      </p:sp>
      <p:pic>
        <p:nvPicPr>
          <p:cNvPr id="179" name="Grafik 6"/>
          <p:cNvPicPr/>
          <p:nvPr/>
        </p:nvPicPr>
        <p:blipFill>
          <a:blip r:embed="rId2"/>
          <a:stretch/>
        </p:blipFill>
        <p:spPr>
          <a:xfrm rot="1292400">
            <a:off x="7693560" y="329400"/>
            <a:ext cx="1097640" cy="1230840"/>
          </a:xfrm>
          <a:prstGeom prst="rect">
            <a:avLst/>
          </a:prstGeom>
          <a:ln>
            <a:noFill/>
          </a:ln>
        </p:spPr>
      </p:pic>
      <p:sp>
        <p:nvSpPr>
          <p:cNvPr id="180" name="CustomShape 3"/>
          <p:cNvSpPr/>
          <p:nvPr/>
        </p:nvSpPr>
        <p:spPr>
          <a:xfrm>
            <a:off x="1130760" y="4050720"/>
            <a:ext cx="5825880" cy="109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609480" y="609480"/>
            <a:ext cx="6347160" cy="132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3600" b="0" strike="noStrike" spc="-1">
                <a:solidFill>
                  <a:srgbClr val="D34817"/>
                </a:solidFill>
                <a:latin typeface="Trebuchet MS"/>
              </a:rPr>
              <a:t>Vision</a:t>
            </a:r>
            <a:endParaRPr lang="de-DE" sz="3600" b="0" strike="noStrike" spc="-1">
              <a:latin typeface="Arial"/>
            </a:endParaRPr>
          </a:p>
        </p:txBody>
      </p:sp>
      <p:pic>
        <p:nvPicPr>
          <p:cNvPr id="121" name="Inhaltsplatzhalter 8"/>
          <p:cNvPicPr/>
          <p:nvPr/>
        </p:nvPicPr>
        <p:blipFill>
          <a:blip r:embed="rId2"/>
          <a:srcRect l="7603" r="6557"/>
          <a:stretch/>
        </p:blipFill>
        <p:spPr>
          <a:xfrm rot="21417600">
            <a:off x="525600" y="4303440"/>
            <a:ext cx="2053440" cy="2392200"/>
          </a:xfrm>
          <a:prstGeom prst="rect">
            <a:avLst/>
          </a:prstGeom>
          <a:ln>
            <a:noFill/>
          </a:ln>
        </p:spPr>
      </p:pic>
      <p:sp>
        <p:nvSpPr>
          <p:cNvPr id="122" name="CustomShape 2"/>
          <p:cNvSpPr/>
          <p:nvPr/>
        </p:nvSpPr>
        <p:spPr>
          <a:xfrm>
            <a:off x="609480" y="1467853"/>
            <a:ext cx="6795360" cy="291082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de-DE" sz="2000" b="0" strike="noStrike" spc="-1" dirty="0">
                <a:solidFill>
                  <a:srgbClr val="000000"/>
                </a:solidFill>
                <a:latin typeface="Trebuchet MS"/>
                <a:ea typeface="DejaVu Sans"/>
              </a:rPr>
              <a:t>Many </a:t>
            </a:r>
            <a:r>
              <a:rPr lang="de-DE" sz="2000" b="0" strike="noStrike" spc="-1" dirty="0" err="1">
                <a:solidFill>
                  <a:srgbClr val="000000"/>
                </a:solidFill>
                <a:latin typeface="Trebuchet MS"/>
                <a:ea typeface="DejaVu Sans"/>
              </a:rPr>
              <a:t>deadlines</a:t>
            </a:r>
            <a:r>
              <a:rPr lang="de-DE" sz="2000" b="0" strike="noStrike" spc="-1" dirty="0">
                <a:solidFill>
                  <a:srgbClr val="000000"/>
                </a:solidFill>
                <a:latin typeface="Trebuchet MS"/>
                <a:ea typeface="DejaVu Sans"/>
              </a:rPr>
              <a:t> </a:t>
            </a:r>
            <a:r>
              <a:rPr lang="de-DE" sz="2000" b="0" strike="noStrike" spc="-1" dirty="0" err="1">
                <a:solidFill>
                  <a:srgbClr val="000000"/>
                </a:solidFill>
                <a:latin typeface="Trebuchet MS"/>
                <a:ea typeface="DejaVu Sans"/>
              </a:rPr>
              <a:t>to</a:t>
            </a:r>
            <a:r>
              <a:rPr lang="de-DE" sz="2000" b="0" strike="noStrike" spc="-1" dirty="0">
                <a:solidFill>
                  <a:srgbClr val="000000"/>
                </a:solidFill>
                <a:latin typeface="Trebuchet MS"/>
                <a:ea typeface="DejaVu Sans"/>
              </a:rPr>
              <a:t> </a:t>
            </a:r>
            <a:r>
              <a:rPr lang="de-DE" sz="2000" b="0" strike="noStrike" spc="-1" dirty="0" err="1">
                <a:solidFill>
                  <a:srgbClr val="000000"/>
                </a:solidFill>
                <a:latin typeface="Trebuchet MS"/>
                <a:ea typeface="DejaVu Sans"/>
              </a:rPr>
              <a:t>keep</a:t>
            </a:r>
            <a:r>
              <a:rPr lang="de-DE" sz="2000" b="0" strike="noStrike" spc="-1" dirty="0">
                <a:solidFill>
                  <a:srgbClr val="000000"/>
                </a:solidFill>
                <a:latin typeface="Trebuchet MS"/>
                <a:ea typeface="DejaVu Sans"/>
              </a:rPr>
              <a:t> track off</a:t>
            </a:r>
            <a:endParaRPr lang="de-DE" sz="20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de-DE" sz="2000" b="0" strike="noStrike" spc="-1" dirty="0" err="1">
                <a:solidFill>
                  <a:srgbClr val="000000"/>
                </a:solidFill>
                <a:latin typeface="Trebuchet MS"/>
                <a:ea typeface="DejaVu Sans"/>
              </a:rPr>
              <a:t>Exams</a:t>
            </a:r>
            <a:r>
              <a:rPr lang="de-DE" sz="2000" b="0" strike="noStrike" spc="-1" dirty="0">
                <a:solidFill>
                  <a:srgbClr val="000000"/>
                </a:solidFill>
                <a:latin typeface="Trebuchet MS"/>
                <a:ea typeface="DejaVu Sans"/>
              </a:rPr>
              <a:t>, </a:t>
            </a:r>
            <a:r>
              <a:rPr lang="de-DE" sz="2000" b="0" strike="noStrike" spc="-1" dirty="0" err="1">
                <a:solidFill>
                  <a:srgbClr val="000000"/>
                </a:solidFill>
                <a:latin typeface="Trebuchet MS"/>
                <a:ea typeface="DejaVu Sans"/>
              </a:rPr>
              <a:t>dates</a:t>
            </a:r>
            <a:r>
              <a:rPr lang="de-DE" sz="2000" b="0" strike="noStrike" spc="-1" dirty="0">
                <a:solidFill>
                  <a:srgbClr val="000000"/>
                </a:solidFill>
                <a:latin typeface="Trebuchet MS"/>
                <a:ea typeface="DejaVu Sans"/>
              </a:rPr>
              <a:t>, </a:t>
            </a:r>
            <a:r>
              <a:rPr lang="de-DE" sz="2000" b="0" strike="noStrike" spc="-1" dirty="0" err="1">
                <a:solidFill>
                  <a:srgbClr val="000000"/>
                </a:solidFill>
                <a:latin typeface="Trebuchet MS"/>
                <a:ea typeface="DejaVu Sans"/>
              </a:rPr>
              <a:t>papers</a:t>
            </a:r>
            <a:r>
              <a:rPr lang="de-DE" sz="2000" b="0" strike="noStrike" spc="-1" dirty="0">
                <a:solidFill>
                  <a:srgbClr val="000000"/>
                </a:solidFill>
                <a:latin typeface="Trebuchet MS"/>
                <a:ea typeface="DejaVu Sans"/>
              </a:rPr>
              <a:t> </a:t>
            </a:r>
            <a:r>
              <a:rPr lang="de-DE" sz="2000" b="0" strike="noStrike" spc="-1" dirty="0" err="1">
                <a:solidFill>
                  <a:srgbClr val="000000"/>
                </a:solidFill>
                <a:latin typeface="Trebuchet MS"/>
                <a:ea typeface="DejaVu Sans"/>
              </a:rPr>
              <a:t>you</a:t>
            </a:r>
            <a:r>
              <a:rPr lang="de-DE" sz="2000" b="0" strike="noStrike" spc="-1" dirty="0">
                <a:solidFill>
                  <a:srgbClr val="000000"/>
                </a:solidFill>
                <a:latin typeface="Trebuchet MS"/>
                <a:ea typeface="DejaVu Sans"/>
              </a:rPr>
              <a:t> </a:t>
            </a:r>
            <a:r>
              <a:rPr lang="de-DE" sz="2000" b="0" strike="noStrike" spc="-1" dirty="0" err="1">
                <a:solidFill>
                  <a:srgbClr val="000000"/>
                </a:solidFill>
                <a:latin typeface="Trebuchet MS"/>
                <a:ea typeface="DejaVu Sans"/>
              </a:rPr>
              <a:t>need</a:t>
            </a:r>
            <a:r>
              <a:rPr lang="de-DE" sz="2000" b="0" strike="noStrike" spc="-1" dirty="0">
                <a:solidFill>
                  <a:srgbClr val="000000"/>
                </a:solidFill>
                <a:latin typeface="Trebuchet MS"/>
                <a:ea typeface="DejaVu Sans"/>
              </a:rPr>
              <a:t> </a:t>
            </a:r>
            <a:r>
              <a:rPr lang="de-DE" sz="2000" b="0" strike="noStrike" spc="-1" dirty="0" err="1">
                <a:solidFill>
                  <a:srgbClr val="000000"/>
                </a:solidFill>
                <a:latin typeface="Trebuchet MS"/>
                <a:ea typeface="DejaVu Sans"/>
              </a:rPr>
              <a:t>to</a:t>
            </a:r>
            <a:r>
              <a:rPr lang="de-DE" sz="2000" b="0" strike="noStrike" spc="-1" dirty="0">
                <a:solidFill>
                  <a:srgbClr val="000000"/>
                </a:solidFill>
                <a:latin typeface="Trebuchet MS"/>
                <a:ea typeface="DejaVu Sans"/>
              </a:rPr>
              <a:t> finish and </a:t>
            </a:r>
            <a:r>
              <a:rPr lang="de-DE" sz="2000" b="0" strike="noStrike" spc="-1" dirty="0" err="1">
                <a:solidFill>
                  <a:srgbClr val="000000"/>
                </a:solidFill>
                <a:latin typeface="Trebuchet MS"/>
                <a:ea typeface="DejaVu Sans"/>
              </a:rPr>
              <a:t>e-mails</a:t>
            </a:r>
            <a:r>
              <a:rPr lang="de-DE" sz="2000" b="0" strike="noStrike" spc="-1" dirty="0">
                <a:solidFill>
                  <a:srgbClr val="000000"/>
                </a:solidFill>
                <a:latin typeface="Trebuchet MS"/>
                <a:ea typeface="DejaVu Sans"/>
              </a:rPr>
              <a:t> </a:t>
            </a:r>
            <a:r>
              <a:rPr lang="de-DE" sz="2000" b="0" strike="noStrike" spc="-1" dirty="0" err="1">
                <a:solidFill>
                  <a:srgbClr val="000000"/>
                </a:solidFill>
                <a:latin typeface="Trebuchet MS"/>
                <a:ea typeface="DejaVu Sans"/>
              </a:rPr>
              <a:t>you</a:t>
            </a:r>
            <a:r>
              <a:rPr lang="de-DE" sz="2000" b="0" strike="noStrike" spc="-1" dirty="0">
                <a:solidFill>
                  <a:srgbClr val="000000"/>
                </a:solidFill>
                <a:latin typeface="Trebuchet MS"/>
                <a:ea typeface="DejaVu Sans"/>
              </a:rPr>
              <a:t> </a:t>
            </a:r>
            <a:r>
              <a:rPr lang="de-DE" sz="2000" b="0" strike="noStrike" spc="-1" dirty="0" err="1">
                <a:solidFill>
                  <a:srgbClr val="000000"/>
                </a:solidFill>
                <a:latin typeface="Trebuchet MS"/>
                <a:ea typeface="DejaVu Sans"/>
              </a:rPr>
              <a:t>have</a:t>
            </a:r>
            <a:r>
              <a:rPr lang="de-DE" sz="2000" b="0" strike="noStrike" spc="-1" dirty="0">
                <a:solidFill>
                  <a:srgbClr val="000000"/>
                </a:solidFill>
                <a:latin typeface="Trebuchet MS"/>
                <a:ea typeface="DejaVu Sans"/>
              </a:rPr>
              <a:t> </a:t>
            </a:r>
            <a:r>
              <a:rPr lang="de-DE" sz="2000" b="0" strike="noStrike" spc="-1" dirty="0" err="1">
                <a:solidFill>
                  <a:srgbClr val="000000"/>
                </a:solidFill>
                <a:latin typeface="Trebuchet MS"/>
                <a:ea typeface="DejaVu Sans"/>
              </a:rPr>
              <a:t>to</a:t>
            </a:r>
            <a:r>
              <a:rPr lang="de-DE" sz="2000" b="0" strike="noStrike" spc="-1" dirty="0">
                <a:solidFill>
                  <a:srgbClr val="000000"/>
                </a:solidFill>
                <a:latin typeface="Trebuchet MS"/>
                <a:ea typeface="DejaVu Sans"/>
              </a:rPr>
              <a:t> </a:t>
            </a:r>
            <a:r>
              <a:rPr lang="de-DE" sz="2000" b="0" strike="noStrike" spc="-1" dirty="0" err="1">
                <a:solidFill>
                  <a:srgbClr val="000000"/>
                </a:solidFill>
                <a:latin typeface="Trebuchet MS"/>
                <a:ea typeface="DejaVu Sans"/>
              </a:rPr>
              <a:t>write</a:t>
            </a:r>
            <a:endParaRPr lang="de-DE" sz="20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de-DE" sz="2000" b="0" strike="noStrike" spc="-1" dirty="0">
                <a:solidFill>
                  <a:srgbClr val="000000"/>
                </a:solidFill>
                <a:latin typeface="Trebuchet MS"/>
                <a:ea typeface="DejaVu Sans"/>
              </a:rPr>
              <a:t>Focus on </a:t>
            </a:r>
            <a:r>
              <a:rPr lang="de-DE" sz="2000" b="0" strike="noStrike" spc="-1" dirty="0" err="1">
                <a:solidFill>
                  <a:srgbClr val="000000"/>
                </a:solidFill>
                <a:latin typeface="Trebuchet MS"/>
                <a:ea typeface="DejaVu Sans"/>
              </a:rPr>
              <a:t>important</a:t>
            </a:r>
            <a:r>
              <a:rPr lang="de-DE" sz="2000" b="0" strike="noStrike" spc="-1" dirty="0">
                <a:solidFill>
                  <a:srgbClr val="000000"/>
                </a:solidFill>
                <a:latin typeface="Trebuchet MS"/>
                <a:ea typeface="DejaVu Sans"/>
              </a:rPr>
              <a:t> </a:t>
            </a:r>
            <a:r>
              <a:rPr lang="de-DE" sz="2000" b="0" strike="noStrike" spc="-1" dirty="0" err="1">
                <a:solidFill>
                  <a:srgbClr val="000000"/>
                </a:solidFill>
                <a:latin typeface="Trebuchet MS"/>
                <a:ea typeface="DejaVu Sans"/>
              </a:rPr>
              <a:t>things</a:t>
            </a:r>
            <a:endParaRPr lang="de-DE" sz="20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de-DE" sz="2000" b="0" strike="noStrike" spc="-1" dirty="0">
                <a:solidFill>
                  <a:srgbClr val="000000"/>
                </a:solidFill>
                <a:latin typeface="Trebuchet MS"/>
                <a:ea typeface="DejaVu Sans"/>
              </a:rPr>
              <a:t>Show an </a:t>
            </a:r>
            <a:r>
              <a:rPr lang="de-DE" sz="2000" b="0" strike="noStrike" spc="-1" dirty="0" err="1">
                <a:solidFill>
                  <a:srgbClr val="000000"/>
                </a:solidFill>
                <a:latin typeface="Trebuchet MS"/>
                <a:ea typeface="DejaVu Sans"/>
              </a:rPr>
              <a:t>overview</a:t>
            </a:r>
            <a:r>
              <a:rPr lang="de-DE" sz="2000" b="0" strike="noStrike" spc="-1" dirty="0">
                <a:solidFill>
                  <a:srgbClr val="000000"/>
                </a:solidFill>
                <a:latin typeface="Trebuchet MS"/>
                <a:ea typeface="DejaVu Sans"/>
              </a:rPr>
              <a:t> </a:t>
            </a:r>
            <a:r>
              <a:rPr lang="de-DE" sz="2000" b="0" strike="noStrike" spc="-1" dirty="0" err="1">
                <a:solidFill>
                  <a:srgbClr val="000000"/>
                </a:solidFill>
                <a:latin typeface="Trebuchet MS"/>
                <a:ea typeface="DejaVu Sans"/>
              </a:rPr>
              <a:t>of</a:t>
            </a:r>
            <a:r>
              <a:rPr lang="de-DE" sz="2000" b="0" strike="noStrike" spc="-1" dirty="0">
                <a:solidFill>
                  <a:srgbClr val="000000"/>
                </a:solidFill>
                <a:latin typeface="Trebuchet MS"/>
                <a:ea typeface="DejaVu Sans"/>
              </a:rPr>
              <a:t> </a:t>
            </a:r>
            <a:r>
              <a:rPr lang="de-DE" sz="2000" b="0" strike="noStrike" spc="-1" dirty="0" err="1">
                <a:solidFill>
                  <a:srgbClr val="000000"/>
                </a:solidFill>
                <a:latin typeface="Trebuchet MS"/>
                <a:ea typeface="DejaVu Sans"/>
              </a:rPr>
              <a:t>your</a:t>
            </a:r>
            <a:r>
              <a:rPr lang="de-DE" sz="2000" b="0" strike="noStrike" spc="-1" dirty="0">
                <a:solidFill>
                  <a:srgbClr val="000000"/>
                </a:solidFill>
                <a:latin typeface="Trebuchet MS"/>
                <a:ea typeface="DejaVu Sans"/>
              </a:rPr>
              <a:t> </a:t>
            </a:r>
            <a:r>
              <a:rPr lang="de-DE" sz="2000" b="0" strike="noStrike" spc="-1" dirty="0" err="1">
                <a:solidFill>
                  <a:srgbClr val="000000"/>
                </a:solidFill>
                <a:latin typeface="Trebuchet MS"/>
                <a:ea typeface="DejaVu Sans"/>
              </a:rPr>
              <a:t>deadlines</a:t>
            </a:r>
            <a:endParaRPr lang="de-DE" sz="20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de-DE" sz="2000" b="0" strike="noStrike" spc="-1" dirty="0">
                <a:solidFill>
                  <a:srgbClr val="000000"/>
                </a:solidFill>
                <a:latin typeface="Trebuchet MS"/>
                <a:ea typeface="DejaVu Sans"/>
              </a:rPr>
              <a:t>The </a:t>
            </a:r>
            <a:r>
              <a:rPr lang="de-DE" sz="2000" b="0" strike="noStrike" spc="-1" dirty="0" err="1">
                <a:solidFill>
                  <a:srgbClr val="000000"/>
                </a:solidFill>
                <a:latin typeface="Trebuchet MS"/>
                <a:ea typeface="DejaVu Sans"/>
              </a:rPr>
              <a:t>ability</a:t>
            </a:r>
            <a:r>
              <a:rPr lang="de-DE" sz="2000" b="0" strike="noStrike" spc="-1" dirty="0">
                <a:solidFill>
                  <a:srgbClr val="000000"/>
                </a:solidFill>
                <a:latin typeface="Trebuchet MS"/>
                <a:ea typeface="DejaVu Sans"/>
              </a:rPr>
              <a:t> </a:t>
            </a:r>
            <a:r>
              <a:rPr lang="de-DE" sz="2000" b="0" strike="noStrike" spc="-1" dirty="0" err="1">
                <a:solidFill>
                  <a:srgbClr val="000000"/>
                </a:solidFill>
                <a:latin typeface="Trebuchet MS"/>
                <a:ea typeface="DejaVu Sans"/>
              </a:rPr>
              <a:t>to</a:t>
            </a:r>
            <a:r>
              <a:rPr lang="de-DE" sz="2000" b="0" strike="noStrike" spc="-1" dirty="0">
                <a:solidFill>
                  <a:srgbClr val="000000"/>
                </a:solidFill>
                <a:latin typeface="Trebuchet MS"/>
                <a:ea typeface="DejaVu Sans"/>
              </a:rPr>
              <a:t> </a:t>
            </a:r>
            <a:r>
              <a:rPr lang="de-DE" sz="2000" b="0" strike="noStrike" spc="-1" dirty="0" err="1">
                <a:solidFill>
                  <a:srgbClr val="000000"/>
                </a:solidFill>
                <a:latin typeface="Trebuchet MS"/>
                <a:ea typeface="DejaVu Sans"/>
              </a:rPr>
              <a:t>create</a:t>
            </a:r>
            <a:r>
              <a:rPr lang="de-DE" sz="2000" b="0" strike="noStrike" spc="-1" dirty="0">
                <a:solidFill>
                  <a:srgbClr val="000000"/>
                </a:solidFill>
                <a:latin typeface="Trebuchet MS"/>
                <a:ea typeface="DejaVu Sans"/>
              </a:rPr>
              <a:t>, manage and </a:t>
            </a:r>
            <a:r>
              <a:rPr lang="de-DE" sz="2000" b="0" strike="noStrike" spc="-1" dirty="0" err="1">
                <a:solidFill>
                  <a:srgbClr val="000000"/>
                </a:solidFill>
                <a:latin typeface="Trebuchet MS"/>
                <a:ea typeface="DejaVu Sans"/>
              </a:rPr>
              <a:t>delete</a:t>
            </a:r>
            <a:r>
              <a:rPr lang="de-DE" sz="2000" b="0" strike="noStrike" spc="-1" dirty="0">
                <a:solidFill>
                  <a:srgbClr val="000000"/>
                </a:solidFill>
                <a:latin typeface="Trebuchet MS"/>
                <a:ea typeface="DejaVu Sans"/>
              </a:rPr>
              <a:t> </a:t>
            </a:r>
            <a:r>
              <a:rPr lang="de-DE" sz="2000" b="0" strike="noStrike" spc="-1" dirty="0" err="1">
                <a:solidFill>
                  <a:srgbClr val="000000"/>
                </a:solidFill>
                <a:latin typeface="Trebuchet MS"/>
                <a:ea typeface="DejaVu Sans"/>
              </a:rPr>
              <a:t>deadlines</a:t>
            </a:r>
            <a:r>
              <a:rPr lang="de-DE" sz="2000" b="0" strike="noStrike" spc="-1" dirty="0">
                <a:solidFill>
                  <a:srgbClr val="000000"/>
                </a:solidFill>
                <a:latin typeface="Trebuchet MS"/>
                <a:ea typeface="DejaVu Sans"/>
              </a:rPr>
              <a:t> and </a:t>
            </a:r>
            <a:r>
              <a:rPr lang="de-DE" sz="2000" b="0" strike="noStrike" spc="-1" dirty="0" err="1">
                <a:solidFill>
                  <a:srgbClr val="000000"/>
                </a:solidFill>
                <a:latin typeface="Trebuchet MS"/>
                <a:ea typeface="DejaVu Sans"/>
              </a:rPr>
              <a:t>subtasks</a:t>
            </a:r>
            <a:endParaRPr lang="de-DE" sz="20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de-DE" sz="2000" b="0" strike="noStrike" spc="-1" dirty="0" err="1">
                <a:solidFill>
                  <a:srgbClr val="000000"/>
                </a:solidFill>
                <a:latin typeface="Trebuchet MS"/>
                <a:ea typeface="DejaVu Sans"/>
              </a:rPr>
              <a:t>Subtask</a:t>
            </a:r>
            <a:r>
              <a:rPr lang="de-DE" sz="2000" b="0" strike="noStrike" spc="-1" dirty="0">
                <a:solidFill>
                  <a:srgbClr val="000000"/>
                </a:solidFill>
                <a:latin typeface="Trebuchet MS"/>
                <a:ea typeface="DejaVu Sans"/>
              </a:rPr>
              <a:t> </a:t>
            </a:r>
            <a:r>
              <a:rPr lang="de-DE" sz="2000" b="0" strike="noStrike" spc="-1" dirty="0" err="1">
                <a:solidFill>
                  <a:srgbClr val="000000"/>
                </a:solidFill>
                <a:latin typeface="Trebuchet MS"/>
                <a:ea typeface="DejaVu Sans"/>
              </a:rPr>
              <a:t>with</a:t>
            </a:r>
            <a:r>
              <a:rPr lang="de-DE" sz="2000" b="0" strike="noStrike" spc="-1" dirty="0">
                <a:solidFill>
                  <a:srgbClr val="000000"/>
                </a:solidFill>
                <a:latin typeface="Trebuchet MS"/>
                <a:ea typeface="DejaVu Sans"/>
              </a:rPr>
              <a:t> check </a:t>
            </a:r>
            <a:r>
              <a:rPr lang="de-DE" sz="2000" b="0" strike="noStrike" spc="-1" dirty="0" err="1">
                <a:solidFill>
                  <a:srgbClr val="000000"/>
                </a:solidFill>
                <a:latin typeface="Trebuchet MS"/>
                <a:ea typeface="DejaVu Sans"/>
              </a:rPr>
              <a:t>option</a:t>
            </a:r>
            <a:endParaRPr lang="de-DE" sz="2000" b="0" strike="noStrike" spc="-1" dirty="0">
              <a:latin typeface="Arial"/>
            </a:endParaRPr>
          </a:p>
        </p:txBody>
      </p:sp>
      <p:sp>
        <p:nvSpPr>
          <p:cNvPr id="123" name="CustomShape 3"/>
          <p:cNvSpPr/>
          <p:nvPr/>
        </p:nvSpPr>
        <p:spPr>
          <a:xfrm>
            <a:off x="2498760" y="4250673"/>
            <a:ext cx="4457880" cy="20612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de-DE" sz="2000" b="0" strike="noStrike" spc="-1" dirty="0" err="1">
                <a:solidFill>
                  <a:srgbClr val="000000"/>
                </a:solidFill>
                <a:latin typeface="Trebuchet MS"/>
                <a:ea typeface="DejaVu Sans"/>
              </a:rPr>
              <a:t>Possibility</a:t>
            </a:r>
            <a:r>
              <a:rPr lang="de-DE" sz="2000" b="0" strike="noStrike" spc="-1" dirty="0">
                <a:solidFill>
                  <a:srgbClr val="000000"/>
                </a:solidFill>
                <a:latin typeface="Trebuchet MS"/>
                <a:ea typeface="DejaVu Sans"/>
              </a:rPr>
              <a:t> </a:t>
            </a:r>
            <a:r>
              <a:rPr lang="de-DE" sz="2000" b="0" strike="noStrike" spc="-1" dirty="0" err="1">
                <a:solidFill>
                  <a:srgbClr val="000000"/>
                </a:solidFill>
                <a:latin typeface="Trebuchet MS"/>
                <a:ea typeface="DejaVu Sans"/>
              </a:rPr>
              <a:t>to</a:t>
            </a:r>
            <a:r>
              <a:rPr lang="de-DE" sz="2000" b="0" strike="noStrike" spc="-1" dirty="0">
                <a:solidFill>
                  <a:srgbClr val="000000"/>
                </a:solidFill>
                <a:latin typeface="Trebuchet MS"/>
                <a:ea typeface="DejaVu Sans"/>
              </a:rPr>
              <a:t> </a:t>
            </a:r>
            <a:r>
              <a:rPr lang="de-DE" sz="2000" b="0" strike="noStrike" spc="-1" dirty="0" err="1">
                <a:solidFill>
                  <a:srgbClr val="000000"/>
                </a:solidFill>
                <a:latin typeface="Trebuchet MS"/>
                <a:ea typeface="DejaVu Sans"/>
              </a:rPr>
              <a:t>set</a:t>
            </a:r>
            <a:r>
              <a:rPr lang="de-DE" sz="2000" b="0" strike="noStrike" spc="-1" dirty="0">
                <a:solidFill>
                  <a:srgbClr val="000000"/>
                </a:solidFill>
                <a:latin typeface="Trebuchet MS"/>
                <a:ea typeface="DejaVu Sans"/>
              </a:rPr>
              <a:t> </a:t>
            </a:r>
            <a:r>
              <a:rPr lang="de-DE" sz="2000" b="0" strike="noStrike" spc="-1" dirty="0" err="1">
                <a:solidFill>
                  <a:srgbClr val="000000"/>
                </a:solidFill>
                <a:latin typeface="Trebuchet MS"/>
                <a:ea typeface="DejaVu Sans"/>
              </a:rPr>
              <a:t>deadlines</a:t>
            </a:r>
            <a:r>
              <a:rPr lang="de-DE" sz="2000" b="0" strike="noStrike" spc="-1" dirty="0">
                <a:solidFill>
                  <a:srgbClr val="000000"/>
                </a:solidFill>
                <a:latin typeface="Trebuchet MS"/>
                <a:ea typeface="DejaVu Sans"/>
              </a:rPr>
              <a:t> </a:t>
            </a:r>
            <a:r>
              <a:rPr lang="de-DE" sz="2000" b="0" strike="noStrike" spc="-1" dirty="0" err="1">
                <a:solidFill>
                  <a:srgbClr val="000000"/>
                </a:solidFill>
                <a:latin typeface="Trebuchet MS"/>
                <a:ea typeface="DejaVu Sans"/>
              </a:rPr>
              <a:t>as</a:t>
            </a:r>
            <a:r>
              <a:rPr lang="de-DE" sz="2000" b="0" strike="noStrike" spc="-1" dirty="0">
                <a:solidFill>
                  <a:srgbClr val="000000"/>
                </a:solidFill>
                <a:latin typeface="Trebuchet MS"/>
                <a:ea typeface="DejaVu Sans"/>
              </a:rPr>
              <a:t> </a:t>
            </a:r>
            <a:r>
              <a:rPr lang="de-DE" sz="2000" b="0" strike="noStrike" spc="-1" dirty="0" err="1">
                <a:solidFill>
                  <a:srgbClr val="000000"/>
                </a:solidFill>
                <a:latin typeface="Trebuchet MS"/>
                <a:ea typeface="DejaVu Sans"/>
              </a:rPr>
              <a:t>recurring</a:t>
            </a:r>
            <a:endParaRPr lang="de-DE" sz="20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de-DE" sz="2000" b="0" strike="noStrike" spc="-1" dirty="0" err="1">
                <a:solidFill>
                  <a:srgbClr val="000000"/>
                </a:solidFill>
                <a:latin typeface="Trebuchet MS"/>
                <a:ea typeface="DejaVu Sans"/>
              </a:rPr>
              <a:t>Don‘t</a:t>
            </a:r>
            <a:r>
              <a:rPr lang="de-DE" sz="2000" b="0" strike="noStrike" spc="-1" dirty="0">
                <a:solidFill>
                  <a:srgbClr val="000000"/>
                </a:solidFill>
                <a:latin typeface="Trebuchet MS"/>
                <a:ea typeface="DejaVu Sans"/>
              </a:rPr>
              <a:t> </a:t>
            </a:r>
            <a:r>
              <a:rPr lang="de-DE" sz="2000" b="0" strike="noStrike" spc="-1" dirty="0" err="1">
                <a:solidFill>
                  <a:srgbClr val="000000"/>
                </a:solidFill>
                <a:latin typeface="Trebuchet MS"/>
                <a:ea typeface="DejaVu Sans"/>
              </a:rPr>
              <a:t>forget</a:t>
            </a:r>
            <a:r>
              <a:rPr lang="de-DE" sz="2000" b="0" strike="noStrike" spc="-1" dirty="0">
                <a:solidFill>
                  <a:srgbClr val="000000"/>
                </a:solidFill>
                <a:latin typeface="Trebuchet MS"/>
                <a:ea typeface="DejaVu Sans"/>
              </a:rPr>
              <a:t> </a:t>
            </a:r>
            <a:r>
              <a:rPr lang="de-DE" sz="2000" b="0" strike="noStrike" spc="-1" dirty="0" err="1">
                <a:solidFill>
                  <a:srgbClr val="000000"/>
                </a:solidFill>
                <a:latin typeface="Trebuchet MS"/>
                <a:ea typeface="DejaVu Sans"/>
              </a:rPr>
              <a:t>any</a:t>
            </a:r>
            <a:r>
              <a:rPr lang="de-DE" sz="2000" b="0" strike="noStrike" spc="-1" dirty="0">
                <a:solidFill>
                  <a:srgbClr val="000000"/>
                </a:solidFill>
                <a:latin typeface="Trebuchet MS"/>
                <a:ea typeface="DejaVu Sans"/>
              </a:rPr>
              <a:t> </a:t>
            </a:r>
            <a:r>
              <a:rPr lang="de-DE" sz="2000" b="0" strike="noStrike" spc="-1" dirty="0" err="1">
                <a:solidFill>
                  <a:srgbClr val="000000"/>
                </a:solidFill>
                <a:latin typeface="Trebuchet MS"/>
                <a:ea typeface="DejaVu Sans"/>
              </a:rPr>
              <a:t>important</a:t>
            </a:r>
            <a:r>
              <a:rPr lang="de-DE" sz="2000" b="0" strike="noStrike" spc="-1" dirty="0">
                <a:solidFill>
                  <a:srgbClr val="000000"/>
                </a:solidFill>
                <a:latin typeface="Trebuchet MS"/>
                <a:ea typeface="DejaVu Sans"/>
              </a:rPr>
              <a:t> </a:t>
            </a:r>
            <a:r>
              <a:rPr lang="de-DE" sz="2000" b="0" strike="noStrike" spc="-1" dirty="0" err="1">
                <a:solidFill>
                  <a:srgbClr val="000000"/>
                </a:solidFill>
                <a:latin typeface="Trebuchet MS"/>
                <a:ea typeface="DejaVu Sans"/>
              </a:rPr>
              <a:t>upcoming</a:t>
            </a:r>
            <a:r>
              <a:rPr lang="de-DE" sz="2000" b="0" strike="noStrike" spc="-1" dirty="0">
                <a:solidFill>
                  <a:srgbClr val="000000"/>
                </a:solidFill>
                <a:latin typeface="Trebuchet MS"/>
                <a:ea typeface="DejaVu Sans"/>
              </a:rPr>
              <a:t> </a:t>
            </a:r>
            <a:r>
              <a:rPr lang="de-DE" sz="2000" b="0" strike="noStrike" spc="-1" dirty="0" err="1">
                <a:solidFill>
                  <a:srgbClr val="000000"/>
                </a:solidFill>
                <a:latin typeface="Trebuchet MS"/>
                <a:ea typeface="DejaVu Sans"/>
              </a:rPr>
              <a:t>dates</a:t>
            </a:r>
            <a:endParaRPr lang="de-DE" sz="20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de-DE" sz="2000" b="0" strike="noStrike" spc="-1" dirty="0" err="1">
                <a:solidFill>
                  <a:srgbClr val="000000"/>
                </a:solidFill>
                <a:latin typeface="Trebuchet MS"/>
                <a:ea typeface="DejaVu Sans"/>
              </a:rPr>
              <a:t>Organize</a:t>
            </a:r>
            <a:r>
              <a:rPr lang="de-DE" sz="2000" b="0" strike="noStrike" spc="-1" dirty="0">
                <a:solidFill>
                  <a:srgbClr val="000000"/>
                </a:solidFill>
                <a:latin typeface="Trebuchet MS"/>
                <a:ea typeface="DejaVu Sans"/>
              </a:rPr>
              <a:t> and track </a:t>
            </a:r>
            <a:r>
              <a:rPr lang="de-DE" sz="2000" b="0" strike="noStrike" spc="-1" dirty="0" err="1">
                <a:solidFill>
                  <a:srgbClr val="000000"/>
                </a:solidFill>
                <a:latin typeface="Trebuchet MS"/>
                <a:ea typeface="DejaVu Sans"/>
              </a:rPr>
              <a:t>your</a:t>
            </a:r>
            <a:r>
              <a:rPr lang="de-DE" sz="2000" b="0" strike="noStrike" spc="-1" dirty="0">
                <a:solidFill>
                  <a:srgbClr val="000000"/>
                </a:solidFill>
                <a:latin typeface="Trebuchet MS"/>
                <a:ea typeface="DejaVu Sans"/>
              </a:rPr>
              <a:t> </a:t>
            </a:r>
            <a:r>
              <a:rPr lang="de-DE" sz="2000" b="0" strike="noStrike" spc="-1" dirty="0" err="1">
                <a:solidFill>
                  <a:srgbClr val="000000"/>
                </a:solidFill>
                <a:latin typeface="Trebuchet MS"/>
                <a:ea typeface="DejaVu Sans"/>
              </a:rPr>
              <a:t>progress</a:t>
            </a:r>
            <a:r>
              <a:rPr lang="de-DE" sz="2000" b="0" strike="noStrike" spc="-1" dirty="0">
                <a:solidFill>
                  <a:srgbClr val="000000"/>
                </a:solidFill>
                <a:latin typeface="Trebuchet MS"/>
                <a:ea typeface="DejaVu Sans"/>
              </a:rPr>
              <a:t> </a:t>
            </a:r>
            <a:endParaRPr lang="de-DE" sz="2000" b="0" strike="noStrike" spc="-1" dirty="0">
              <a:latin typeface="Arial"/>
            </a:endParaRPr>
          </a:p>
        </p:txBody>
      </p:sp>
      <p:sp>
        <p:nvSpPr>
          <p:cNvPr id="124" name="CustomShape 4"/>
          <p:cNvSpPr/>
          <p:nvPr/>
        </p:nvSpPr>
        <p:spPr>
          <a:xfrm>
            <a:off x="514080" y="6481440"/>
            <a:ext cx="63471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de-DE" sz="900" b="0" strike="noStrike" spc="-1">
                <a:solidFill>
                  <a:srgbClr val="A6A6A6"/>
                </a:solidFill>
                <a:latin typeface="Trebuchet MS"/>
              </a:rPr>
              <a:t>Thomas Malina – Tillmann Nünninghof – Natalie Busam – Lea Wegner </a:t>
            </a:r>
            <a:endParaRPr lang="de-DE" sz="9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609480" y="609480"/>
            <a:ext cx="6347160" cy="132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3600" b="0" strike="noStrike" spc="-1">
                <a:solidFill>
                  <a:srgbClr val="D34817"/>
                </a:solidFill>
                <a:latin typeface="Trebuchet MS"/>
              </a:rPr>
              <a:t>Use cases</a:t>
            </a:r>
            <a:endParaRPr lang="de-DE" sz="3600" b="0" strike="noStrike" spc="-1"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514080" y="6481440"/>
            <a:ext cx="63471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de-DE" sz="900" b="0" strike="noStrike" spc="-1">
                <a:solidFill>
                  <a:srgbClr val="A6A6A6"/>
                </a:solidFill>
                <a:latin typeface="Trebuchet MS"/>
              </a:rPr>
              <a:t>Thomas Malina – Tillmann Nünninghof – Natalie Busam – Lea Wegner </a:t>
            </a:r>
            <a:endParaRPr lang="de-DE" sz="900" b="0" strike="noStrike" spc="-1">
              <a:latin typeface="Arial"/>
            </a:endParaRPr>
          </a:p>
        </p:txBody>
      </p:sp>
      <p:pic>
        <p:nvPicPr>
          <p:cNvPr id="2" name="Picture 2" descr="Ein Bild, das Text, Karte enthält.&#10;&#10;Mit hoher Zuverlässigkeit generierte Beschreibung">
            <a:extLst>
              <a:ext uri="{FF2B5EF4-FFF2-40B4-BE49-F238E27FC236}">
                <a16:creationId xmlns:a16="http://schemas.microsoft.com/office/drawing/2014/main" id="{DE5FDF91-C898-4ECE-A6E1-0393A7A74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30" y="1270375"/>
            <a:ext cx="5291288" cy="50525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609480" y="609480"/>
            <a:ext cx="6347160" cy="132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3600" b="0" strike="noStrike" spc="-1" dirty="0">
                <a:solidFill>
                  <a:srgbClr val="D34817"/>
                </a:solidFill>
                <a:latin typeface="Trebuchet MS"/>
              </a:rPr>
              <a:t>Use </a:t>
            </a:r>
            <a:r>
              <a:rPr lang="de-DE" sz="3600" b="0" strike="noStrike" spc="-1" dirty="0" err="1">
                <a:solidFill>
                  <a:srgbClr val="D34817"/>
                </a:solidFill>
                <a:latin typeface="Trebuchet MS"/>
              </a:rPr>
              <a:t>case</a:t>
            </a:r>
            <a:r>
              <a:rPr lang="de-DE" sz="3600" spc="-1" dirty="0">
                <a:solidFill>
                  <a:srgbClr val="D34817"/>
                </a:solidFill>
                <a:latin typeface="Trebuchet MS"/>
              </a:rPr>
              <a:t> – </a:t>
            </a:r>
            <a:r>
              <a:rPr lang="de-DE" sz="3600" spc="-1" dirty="0" err="1">
                <a:solidFill>
                  <a:srgbClr val="D34817"/>
                </a:solidFill>
                <a:latin typeface="Trebuchet MS"/>
              </a:rPr>
              <a:t>Sort</a:t>
            </a:r>
            <a:r>
              <a:rPr lang="de-DE" sz="3600" spc="-1" dirty="0">
                <a:solidFill>
                  <a:srgbClr val="D34817"/>
                </a:solidFill>
                <a:latin typeface="Trebuchet MS"/>
              </a:rPr>
              <a:t> </a:t>
            </a:r>
            <a:r>
              <a:rPr lang="de-DE" sz="3600" spc="-1" dirty="0" err="1">
                <a:solidFill>
                  <a:srgbClr val="D34817"/>
                </a:solidFill>
                <a:latin typeface="Trebuchet MS"/>
              </a:rPr>
              <a:t>deadline</a:t>
            </a:r>
            <a:r>
              <a:rPr lang="de-DE" sz="3600" spc="-1" dirty="0">
                <a:solidFill>
                  <a:srgbClr val="D34817"/>
                </a:solidFill>
                <a:latin typeface="Trebuchet MS"/>
              </a:rPr>
              <a:t> </a:t>
            </a:r>
            <a:r>
              <a:rPr lang="de-DE" sz="3600" spc="-1" dirty="0" err="1">
                <a:solidFill>
                  <a:srgbClr val="D34817"/>
                </a:solidFill>
                <a:latin typeface="Trebuchet MS"/>
              </a:rPr>
              <a:t>list</a:t>
            </a:r>
            <a:endParaRPr lang="de-DE" sz="3600" b="0" strike="noStrike" spc="-1" dirty="0"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514080" y="6481440"/>
            <a:ext cx="63471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de-DE" sz="900" b="0" strike="noStrike" spc="-1">
                <a:solidFill>
                  <a:srgbClr val="A6A6A6"/>
                </a:solidFill>
                <a:latin typeface="Trebuchet MS"/>
              </a:rPr>
              <a:t>Thomas Malina – Tillmann Nünninghof – Natalie Busam – Lea Wegner </a:t>
            </a:r>
            <a:endParaRPr lang="de-DE" sz="900" b="0" strike="noStrike" spc="-1">
              <a:latin typeface="Arial"/>
            </a:endParaRPr>
          </a:p>
        </p:txBody>
      </p:sp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AA068DA-1F8A-4C0E-AF0C-40F011AB9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62" y="1373812"/>
            <a:ext cx="3777746" cy="4770313"/>
          </a:xfrm>
          <a:prstGeom prst="rect">
            <a:avLst/>
          </a:prstGeom>
        </p:spPr>
      </p:pic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29D8682D-1A7E-4C92-BF13-E670309A2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724" y="1451810"/>
            <a:ext cx="2251531" cy="462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3355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609480" y="609480"/>
            <a:ext cx="6347160" cy="132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3600" b="0" strike="noStrike" spc="-1" dirty="0">
                <a:solidFill>
                  <a:srgbClr val="D34817"/>
                </a:solidFill>
                <a:latin typeface="Trebuchet MS"/>
              </a:rPr>
              <a:t>Use </a:t>
            </a:r>
            <a:r>
              <a:rPr lang="de-DE" sz="3600" b="0" strike="noStrike" spc="-1" dirty="0" err="1">
                <a:solidFill>
                  <a:srgbClr val="D34817"/>
                </a:solidFill>
                <a:latin typeface="Trebuchet MS"/>
              </a:rPr>
              <a:t>case</a:t>
            </a:r>
            <a:r>
              <a:rPr lang="de-DE" sz="3600" spc="-1" dirty="0">
                <a:solidFill>
                  <a:srgbClr val="D34817"/>
                </a:solidFill>
                <a:latin typeface="Trebuchet MS"/>
              </a:rPr>
              <a:t> – Show </a:t>
            </a:r>
            <a:r>
              <a:rPr lang="de-DE" sz="3600" spc="-1" dirty="0" err="1">
                <a:solidFill>
                  <a:srgbClr val="D34817"/>
                </a:solidFill>
                <a:latin typeface="Trebuchet MS"/>
              </a:rPr>
              <a:t>subtasks</a:t>
            </a:r>
            <a:endParaRPr lang="de-DE" sz="3600" b="0" strike="noStrike" spc="-1" dirty="0"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514080" y="6481440"/>
            <a:ext cx="63471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de-DE" sz="900" b="0" strike="noStrike" spc="-1">
                <a:solidFill>
                  <a:srgbClr val="A6A6A6"/>
                </a:solidFill>
                <a:latin typeface="Trebuchet MS"/>
              </a:rPr>
              <a:t>Thomas Malina – Tillmann Nünninghof – Natalie Busam – Lea Wegner </a:t>
            </a:r>
            <a:endParaRPr lang="de-DE" sz="900" b="0" strike="noStrike" spc="-1">
              <a:latin typeface="Arial"/>
            </a:endParaRPr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F502AD3-C1B6-4379-83EA-027B60E92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80" y="1399672"/>
            <a:ext cx="3720962" cy="4620126"/>
          </a:xfrm>
          <a:prstGeom prst="rect">
            <a:avLst/>
          </a:prstGeom>
        </p:spPr>
      </p:pic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480F2FA4-CDFE-4085-AFA4-104577D5D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396" y="1455820"/>
            <a:ext cx="2183244" cy="448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1002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609480" y="609480"/>
            <a:ext cx="6347160" cy="132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3600" b="0" strike="noStrike" spc="-1" dirty="0">
                <a:solidFill>
                  <a:srgbClr val="D34817"/>
                </a:solidFill>
                <a:latin typeface="Trebuchet MS"/>
              </a:rPr>
              <a:t>Use </a:t>
            </a:r>
            <a:r>
              <a:rPr lang="de-DE" sz="3600" b="0" strike="noStrike" spc="-1" dirty="0" err="1">
                <a:solidFill>
                  <a:srgbClr val="D34817"/>
                </a:solidFill>
                <a:latin typeface="Trebuchet MS"/>
              </a:rPr>
              <a:t>case</a:t>
            </a:r>
            <a:r>
              <a:rPr lang="de-DE" sz="3600" spc="-1" dirty="0">
                <a:solidFill>
                  <a:srgbClr val="D34817"/>
                </a:solidFill>
                <a:latin typeface="Trebuchet MS"/>
              </a:rPr>
              <a:t> – Export </a:t>
            </a:r>
            <a:r>
              <a:rPr lang="de-DE" sz="3600" spc="-1" dirty="0" err="1">
                <a:solidFill>
                  <a:srgbClr val="D34817"/>
                </a:solidFill>
                <a:latin typeface="Trebuchet MS"/>
              </a:rPr>
              <a:t>data</a:t>
            </a:r>
            <a:endParaRPr lang="de-DE" sz="3600" b="0" strike="noStrike" spc="-1" dirty="0"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514080" y="6481440"/>
            <a:ext cx="63471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de-DE" sz="900" b="0" strike="noStrike" spc="-1">
                <a:solidFill>
                  <a:srgbClr val="A6A6A6"/>
                </a:solidFill>
                <a:latin typeface="Trebuchet MS"/>
              </a:rPr>
              <a:t>Thomas Malina – Tillmann Nünninghof – Natalie Busam – Lea Wegner </a:t>
            </a:r>
            <a:endParaRPr lang="de-DE" sz="900" b="0" strike="noStrike" spc="-1">
              <a:latin typeface="Arial"/>
            </a:endParaRPr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351A8438-5656-4DC8-A278-B470E4941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64" y="1512505"/>
            <a:ext cx="4826191" cy="3219916"/>
          </a:xfrm>
          <a:prstGeom prst="rect">
            <a:avLst/>
          </a:prstGeom>
        </p:spPr>
      </p:pic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8A5D8598-5F32-49F0-81CE-031244394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575" y="1576673"/>
            <a:ext cx="1763765" cy="3625516"/>
          </a:xfrm>
          <a:prstGeom prst="rect">
            <a:avLst/>
          </a:prstGeom>
        </p:spPr>
      </p:pic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789A977-0DC9-4F37-B60D-FBFF03451B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59" y="5107120"/>
            <a:ext cx="3322741" cy="1230645"/>
          </a:xfrm>
          <a:prstGeom prst="rect">
            <a:avLst/>
          </a:prstGeom>
        </p:spPr>
      </p:pic>
      <p:cxnSp>
        <p:nvCxnSpPr>
          <p:cNvPr id="9" name="Verbinder: gewinkelt 8">
            <a:extLst>
              <a:ext uri="{FF2B5EF4-FFF2-40B4-BE49-F238E27FC236}">
                <a16:creationId xmlns:a16="http://schemas.microsoft.com/office/drawing/2014/main" id="{DE487721-EA6C-4EE5-AD91-D6317995F800}"/>
              </a:ext>
            </a:extLst>
          </p:cNvPr>
          <p:cNvCxnSpPr>
            <a:stCxn id="5" idx="2"/>
            <a:endCxn id="7" idx="3"/>
          </p:cNvCxnSpPr>
          <p:nvPr/>
        </p:nvCxnSpPr>
        <p:spPr>
          <a:xfrm rot="5400000">
            <a:off x="5285602" y="4488587"/>
            <a:ext cx="520254" cy="19474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67405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609480" y="609480"/>
            <a:ext cx="6347160" cy="132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3600" b="0" strike="noStrike" spc="-1" dirty="0">
                <a:solidFill>
                  <a:srgbClr val="D34817"/>
                </a:solidFill>
                <a:latin typeface="Trebuchet MS"/>
              </a:rPr>
              <a:t>Use </a:t>
            </a:r>
            <a:r>
              <a:rPr lang="de-DE" sz="3600" b="0" strike="noStrike" spc="-1" dirty="0" err="1">
                <a:solidFill>
                  <a:srgbClr val="D34817"/>
                </a:solidFill>
                <a:latin typeface="Trebuchet MS"/>
              </a:rPr>
              <a:t>case</a:t>
            </a:r>
            <a:r>
              <a:rPr lang="de-DE" sz="3600" spc="-1" dirty="0">
                <a:solidFill>
                  <a:srgbClr val="D34817"/>
                </a:solidFill>
                <a:latin typeface="Trebuchet MS"/>
              </a:rPr>
              <a:t> – Import </a:t>
            </a:r>
            <a:r>
              <a:rPr lang="de-DE" sz="3600" spc="-1" dirty="0" err="1">
                <a:solidFill>
                  <a:srgbClr val="D34817"/>
                </a:solidFill>
                <a:latin typeface="Trebuchet MS"/>
              </a:rPr>
              <a:t>data</a:t>
            </a:r>
            <a:endParaRPr lang="de-DE" sz="3600" b="0" strike="noStrike" spc="-1" dirty="0"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514080" y="6481440"/>
            <a:ext cx="63471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de-DE" sz="900" b="0" strike="noStrike" spc="-1">
                <a:solidFill>
                  <a:srgbClr val="A6A6A6"/>
                </a:solidFill>
                <a:latin typeface="Trebuchet MS"/>
              </a:rPr>
              <a:t>Thomas Malina – Tillmann Nünninghof – Natalie Busam – Lea Wegner </a:t>
            </a:r>
            <a:endParaRPr lang="de-DE" sz="900" b="0" strike="noStrike" spc="-1">
              <a:latin typeface="Arial"/>
            </a:endParaRPr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845B214-1950-4565-B7C4-06064A6B2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80" y="1527166"/>
            <a:ext cx="5635072" cy="3753852"/>
          </a:xfrm>
          <a:prstGeom prst="rect">
            <a:avLst/>
          </a:prstGeom>
        </p:spPr>
      </p:pic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E16D326-7692-47CB-B6EC-C30DD6C771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140" y="2602831"/>
            <a:ext cx="1826199" cy="37538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950540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961</Words>
  <Application>Microsoft Office PowerPoint</Application>
  <PresentationFormat>Bildschirmpräsentation (4:3)</PresentationFormat>
  <Paragraphs>199</Paragraphs>
  <Slides>34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34</vt:i4>
      </vt:variant>
    </vt:vector>
  </HeadingPairs>
  <TitlesOfParts>
    <vt:vector size="41" baseType="lpstr">
      <vt:lpstr>Arial</vt:lpstr>
      <vt:lpstr>Symbol</vt:lpstr>
      <vt:lpstr>Trebuchet MS</vt:lpstr>
      <vt:lpstr>Wingdings</vt:lpstr>
      <vt:lpstr>Wingdings 3</vt:lpstr>
      <vt:lpstr>Office Theme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Deminder</dc:title>
  <dc:subject/>
  <dc:creator>Lea Wegner</dc:creator>
  <dc:description/>
  <cp:lastModifiedBy>Dr Nuenninger</cp:lastModifiedBy>
  <cp:revision>29</cp:revision>
  <dcterms:created xsi:type="dcterms:W3CDTF">2018-12-06T10:08:11Z</dcterms:created>
  <dcterms:modified xsi:type="dcterms:W3CDTF">2019-06-18T20:35:03Z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1</vt:i4>
  </property>
  <property fmtid="{D5CDD505-2E9C-101B-9397-08002B2CF9AE}" pid="7" name="Notes">
    <vt:i4>0</vt:i4>
  </property>
  <property fmtid="{D5CDD505-2E9C-101B-9397-08002B2CF9AE}" pid="8" name="PresentationFormat">
    <vt:lpwstr>Bildschirmpräsentation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21</vt:i4>
  </property>
</Properties>
</file>